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4BC894-AA6D-41E6-8BCD-9F5C124930D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EEC2B0-E361-489B-9727-DAC6AED684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XIUMyxQ3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СИСТЕМ ОРГАНА ЗА ВАРЕЊЕ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ДИГЕСТИВНИ СИСТЕМ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8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273250" y="1146065"/>
            <a:ext cx="5618282" cy="4625489"/>
          </a:xfrm>
        </p:spPr>
        <p:txBody>
          <a:bodyPr/>
          <a:lstStyle/>
          <a:p>
            <a:r>
              <a:rPr lang="sr-Cyrl-RS" dirty="0"/>
              <a:t>ЦРЕВНЕ РЕСИЦЕ- једнослојни епител, повећавају површину и до 20 пута</a:t>
            </a:r>
          </a:p>
          <a:p>
            <a:r>
              <a:rPr lang="sr-Cyrl-RS" dirty="0"/>
              <a:t>Садрже крвне судове у које улази разложена храна ( ресорпција хране), иде до јетре, а затим до сваке ћелије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52337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96952"/>
            <a:ext cx="32403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08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ДЕБЕЛО ЦРЕВО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2119257"/>
            <a:ext cx="7776864" cy="3603812"/>
          </a:xfrm>
        </p:spPr>
        <p:txBody>
          <a:bodyPr/>
          <a:lstStyle/>
          <a:p>
            <a:r>
              <a:rPr lang="sr-Cyrl-RS" dirty="0"/>
              <a:t>Од 1 до 1,6 метара</a:t>
            </a:r>
          </a:p>
          <a:p>
            <a:r>
              <a:rPr lang="sr-Cyrl-RS" dirty="0"/>
              <a:t>На преласку танког у дебло- слепо црево</a:t>
            </a:r>
          </a:p>
          <a:p>
            <a:r>
              <a:rPr lang="en-US" dirty="0"/>
              <a:t>III </a:t>
            </a:r>
            <a:r>
              <a:rPr lang="sr-Cyrl-RS" dirty="0"/>
              <a:t>фаза- ресорпција воде из цревног садржаја</a:t>
            </a:r>
          </a:p>
          <a:p>
            <a:r>
              <a:rPr lang="sr-Cyrl-RS" dirty="0"/>
              <a:t>Несварени остаци преко правог црева и ректума излазе у спољашњу средину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5"/>
            <a:ext cx="4464496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7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ЈЕТРА- наша лабораторија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7"/>
            <a:ext cx="8136904" cy="3603812"/>
          </a:xfrm>
        </p:spPr>
        <p:txBody>
          <a:bodyPr/>
          <a:lstStyle/>
          <a:p>
            <a:r>
              <a:rPr lang="sr-Cyrl-RS" dirty="0"/>
              <a:t>Преко 100 улога </a:t>
            </a:r>
          </a:p>
          <a:p>
            <a:r>
              <a:rPr lang="sr-Cyrl-RS" dirty="0"/>
              <a:t>Лучи ЖУЧ која се накупља у жучној кеси, па преко ж.канала у дванаестоплалачно црево ( разбија масти на ситне капљице)</a:t>
            </a:r>
          </a:p>
          <a:p>
            <a:r>
              <a:rPr lang="sr-Cyrl-RS" dirty="0"/>
              <a:t>Складиштење вишка шећера</a:t>
            </a:r>
          </a:p>
          <a:p>
            <a:r>
              <a:rPr lang="sr-Cyrl-RS" dirty="0"/>
              <a:t>Разградња истрошених крвних зрнаца</a:t>
            </a:r>
          </a:p>
          <a:p>
            <a:r>
              <a:rPr lang="sr-Cyrl-RS" dirty="0"/>
              <a:t>Одстрањивање отрова...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42626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15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Занимљивости...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19257"/>
            <a:ext cx="8784976" cy="3603812"/>
          </a:xfrm>
        </p:spPr>
        <p:txBody>
          <a:bodyPr/>
          <a:lstStyle/>
          <a:p>
            <a:r>
              <a:rPr lang="sr-Cyrl-RS" dirty="0"/>
              <a:t>Један залогај пређе 12 метара</a:t>
            </a:r>
          </a:p>
          <a:p>
            <a:r>
              <a:rPr lang="sr-Cyrl-RS" dirty="0"/>
              <a:t>Током живота човек унесе око 50 тона хране</a:t>
            </a:r>
          </a:p>
          <a:p>
            <a:r>
              <a:rPr lang="sr-Cyrl-RS" dirty="0"/>
              <a:t>Систем за варење је 6 пута дужи од висине тела човека</a:t>
            </a:r>
          </a:p>
          <a:p>
            <a:r>
              <a:rPr lang="sr-Cyrl-RS" dirty="0"/>
              <a:t> Запремина празног желуца је пола литре.При оброку може да се истегне и прими још 3 литре хране</a:t>
            </a:r>
          </a:p>
          <a:p>
            <a:r>
              <a:rPr lang="sr-Cyrl-RS">
                <a:hlinkClick r:id="rId2"/>
              </a:rPr>
              <a:t>ИРИНИНА УЧИОНИЦА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ЕВОЛУЦИЈА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2121407"/>
            <a:ext cx="3671264" cy="3602736"/>
          </a:xfrm>
        </p:spPr>
        <p:txBody>
          <a:bodyPr/>
          <a:lstStyle/>
          <a:p>
            <a:r>
              <a:rPr lang="sr-Cyrl-RS" dirty="0"/>
              <a:t>УНУТАРЋЕЛИЈСКО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r-Cyrl-RS" dirty="0"/>
              <a:t>ВАНЋЕЛИЈСКО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2016225" cy="18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96804"/>
            <a:ext cx="2595537" cy="182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7251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Без аналног отвора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49411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Са аналним отвором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08104" y="422108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8264" y="422108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 </a:t>
            </a:r>
            <a:r>
              <a:rPr lang="sr-Cyrl-RS" dirty="0"/>
              <a:t>УСНА ДУПЉА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9257"/>
            <a:ext cx="8748464" cy="3603812"/>
          </a:xfrm>
        </p:spPr>
        <p:txBody>
          <a:bodyPr/>
          <a:lstStyle/>
          <a:p>
            <a:r>
              <a:rPr lang="sr-Cyrl-RS" dirty="0"/>
              <a:t>     Оивичена уснама, образима, тврдим и меким непцем</a:t>
            </a:r>
          </a:p>
          <a:p>
            <a:r>
              <a:rPr lang="sr-Cyrl-RS" dirty="0"/>
              <a:t>     Обложена слузокожом</a:t>
            </a:r>
            <a:endParaRPr lang="en-US" dirty="0"/>
          </a:p>
        </p:txBody>
      </p:sp>
      <p:pic>
        <p:nvPicPr>
          <p:cNvPr id="2052" name="Picture 4" descr="usna_dupl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/>
          <a:stretch/>
        </p:blipFill>
        <p:spPr bwMode="auto">
          <a:xfrm>
            <a:off x="1403648" y="2780928"/>
            <a:ext cx="61926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0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ЗУБИ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32 стална зуба ( по 16 у свакој вилици)</a:t>
            </a:r>
          </a:p>
          <a:p>
            <a:r>
              <a:rPr lang="sr-Cyrl-RS" dirty="0"/>
              <a:t>Секутићи – 4</a:t>
            </a:r>
          </a:p>
          <a:p>
            <a:r>
              <a:rPr lang="sr-Cyrl-RS" dirty="0"/>
              <a:t>Очњаци – 2</a:t>
            </a:r>
          </a:p>
          <a:p>
            <a:r>
              <a:rPr lang="sr-Cyrl-RS" dirty="0"/>
              <a:t>Прекутњаци – 4</a:t>
            </a:r>
          </a:p>
          <a:p>
            <a:r>
              <a:rPr lang="sr-Cyrl-RS" dirty="0"/>
              <a:t>Кутњаци - 6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2403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3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ПЉУВАЧНЕ ЖЛЕЗДЕ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19257"/>
            <a:ext cx="7704856" cy="3603812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Три пара у зидовима усне дупље</a:t>
            </a:r>
          </a:p>
          <a:p>
            <a:r>
              <a:rPr lang="sr-Cyrl-RS" dirty="0"/>
              <a:t>Пљувачка натапа и омекшава храну</a:t>
            </a:r>
          </a:p>
          <a:p>
            <a:r>
              <a:rPr lang="sr-Cyrl-RS" dirty="0"/>
              <a:t>Садржи АМИЛАЗУ ( ензим који </a:t>
            </a:r>
          </a:p>
          <a:p>
            <a:pPr marL="0" indent="0">
              <a:buNone/>
            </a:pPr>
            <a:r>
              <a:rPr lang="sr-Cyrl-RS" dirty="0"/>
              <a:t>започиње разлагање скроба)</a:t>
            </a:r>
          </a:p>
          <a:p>
            <a:pPr marL="0" indent="0">
              <a:buNone/>
            </a:pPr>
            <a:r>
              <a:rPr lang="sr-Cyrl-RS" dirty="0"/>
              <a:t>Прва фаза варења ( механичко и хемијско)</a:t>
            </a:r>
          </a:p>
          <a:p>
            <a:pPr marL="0" indent="0">
              <a:buNone/>
            </a:pPr>
            <a:r>
              <a:rPr lang="sr-Cyrl-RS" dirty="0"/>
              <a:t> </a:t>
            </a:r>
          </a:p>
          <a:p>
            <a:pPr marL="0" indent="0">
              <a:buNone/>
            </a:pPr>
            <a:r>
              <a:rPr lang="sr-Cyrl-RS" dirty="0"/>
              <a:t>          1. доушне</a:t>
            </a:r>
          </a:p>
          <a:p>
            <a:pPr marL="0" indent="0">
              <a:buNone/>
            </a:pPr>
            <a:r>
              <a:rPr lang="sr-Cyrl-RS" dirty="0"/>
              <a:t>          2. подвиличне</a:t>
            </a:r>
          </a:p>
          <a:p>
            <a:pPr marL="0" indent="0">
              <a:buNone/>
            </a:pPr>
            <a:r>
              <a:rPr lang="sr-Cyrl-RS" dirty="0"/>
              <a:t>          3. подјезичне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62409"/>
            <a:ext cx="29523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31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II- </a:t>
            </a:r>
            <a:r>
              <a:rPr lang="sr-Cyrl-RS" dirty="0"/>
              <a:t>ЖДРЕЛО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19257"/>
            <a:ext cx="8568952" cy="3603812"/>
          </a:xfrm>
        </p:spPr>
        <p:txBody>
          <a:bodyPr/>
          <a:lstStyle/>
          <a:p>
            <a:r>
              <a:rPr lang="sr-Cyrl-RS" dirty="0"/>
              <a:t>Заједнички орган система за дисање и варење</a:t>
            </a:r>
          </a:p>
          <a:p>
            <a:r>
              <a:rPr lang="sr-Cyrl-RS" dirty="0"/>
              <a:t>У доњем делу- ГРКЉАНСКИ ПОКЛОПАЦ</a:t>
            </a:r>
          </a:p>
          <a:p>
            <a:r>
              <a:rPr lang="sr-Cyrl-RS" dirty="0"/>
              <a:t>Са средњим ухом повезано- ЕУСТАХИЈЕВОМ ТУБОМ</a:t>
            </a:r>
            <a:endParaRPr lang="en-US" dirty="0"/>
          </a:p>
        </p:txBody>
      </p:sp>
      <p:pic>
        <p:nvPicPr>
          <p:cNvPr id="5123" name="Picture 3" descr="C:\Users\Glavni\Pictures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35215"/>
            <a:ext cx="32674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8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</a:t>
            </a:r>
            <a:r>
              <a:rPr lang="sr-Cyrl-RS" dirty="0"/>
              <a:t>ЈЕДЊАК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Танка цев која спаја ждрело и желудац</a:t>
            </a:r>
          </a:p>
          <a:p>
            <a:r>
              <a:rPr lang="sr-Cyrl-RS" dirty="0"/>
              <a:t>Два слоја глатких мишића који потискују храну тако што се изнад залогаја стежу, а испод опуштају </a:t>
            </a:r>
          </a:p>
          <a:p>
            <a:r>
              <a:rPr lang="sr-Cyrl-RS" dirty="0"/>
              <a:t>8 секунди пролази залогај</a:t>
            </a:r>
            <a:endParaRPr lang="en-US" dirty="0"/>
          </a:p>
        </p:txBody>
      </p:sp>
      <p:pic>
        <p:nvPicPr>
          <p:cNvPr id="6147" name="Picture 3" descr="C:\Users\Glavni\Downloads\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66597"/>
            <a:ext cx="2240657" cy="35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</a:t>
            </a:r>
            <a:r>
              <a:rPr lang="sr-Cyrl-RS" dirty="0"/>
              <a:t>ЖЕЛУДАЦ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19257"/>
            <a:ext cx="8784976" cy="3603812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СПОЉАШЊИ ЗИД- 3 слоја еластичних глатких мишића</a:t>
            </a:r>
          </a:p>
          <a:p>
            <a:pPr marL="0" indent="0">
              <a:buNone/>
            </a:pPr>
            <a:r>
              <a:rPr lang="sr-Cyrl-RS" dirty="0"/>
              <a:t>УНУТРАШЊИ ЗИД- слузокожа са егзокриним жлездама које луче желудачни сок ( </a:t>
            </a:r>
            <a:r>
              <a:rPr lang="en-US" dirty="0" err="1"/>
              <a:t>HCl</a:t>
            </a:r>
            <a:r>
              <a:rPr lang="sr-Cyrl-RS" dirty="0"/>
              <a:t>) и ензим ПЕПСИН који почиње разлагање беланчевина-</a:t>
            </a:r>
            <a:r>
              <a:rPr lang="en-US" dirty="0"/>
              <a:t>II </a:t>
            </a:r>
            <a:r>
              <a:rPr lang="sr-Cyrl-RS" dirty="0"/>
              <a:t>фаза варења</a:t>
            </a:r>
          </a:p>
          <a:p>
            <a:pPr marL="0" indent="0">
              <a:buNone/>
            </a:pPr>
            <a:r>
              <a:rPr lang="sr-Cyrl-RS" dirty="0"/>
              <a:t>На почетку и крају- кружни мишићи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93" y="3284984"/>
            <a:ext cx="3086273" cy="370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1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sr-Cyrl-RS" dirty="0"/>
              <a:t>ТАНКО ЦРЕВО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19257"/>
            <a:ext cx="8748464" cy="3603812"/>
          </a:xfrm>
        </p:spPr>
        <p:txBody>
          <a:bodyPr>
            <a:normAutofit lnSpcReduction="10000"/>
          </a:bodyPr>
          <a:lstStyle/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5 – 7 метара</a:t>
            </a:r>
          </a:p>
          <a:p>
            <a:r>
              <a:rPr lang="sr-Cyrl-RS" dirty="0"/>
              <a:t>Почетни део – ДВАНАЕСТОПАЛАЧНО ЦРЕВО у које се уливају изводни канали јетре  и панкреаса </a:t>
            </a:r>
          </a:p>
          <a:p>
            <a:pPr marL="0" indent="0">
              <a:buNone/>
            </a:pPr>
            <a:r>
              <a:rPr lang="sr-Cyrl-RS" dirty="0"/>
              <a:t>Унутрашња слузокожа- жлезде које луче ензиме за завршетак разлагања беланчевина, масти и шећера</a:t>
            </a:r>
          </a:p>
          <a:p>
            <a:pPr marL="0" indent="0">
              <a:buNone/>
            </a:pPr>
            <a:r>
              <a:rPr lang="sr-Cyrl-RS" dirty="0"/>
              <a:t>ЦРЕВНА ПЕРИСТАЛТИКА- лагани покрети црева за време варења хране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91" y="116632"/>
            <a:ext cx="25490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69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</TotalTime>
  <Words>378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Pushpin</vt:lpstr>
      <vt:lpstr>СИСТЕМ ОРГАНА ЗА ВАРЕЊЕ</vt:lpstr>
      <vt:lpstr>ЕВОЛУЦИЈА</vt:lpstr>
      <vt:lpstr>I УСНА ДУПЉА</vt:lpstr>
      <vt:lpstr>ЗУБИ</vt:lpstr>
      <vt:lpstr>ПЉУВАЧНЕ ЖЛЕЗДЕ</vt:lpstr>
      <vt:lpstr>II- ЖДРЕЛО</vt:lpstr>
      <vt:lpstr>III ЈЕДЊАК</vt:lpstr>
      <vt:lpstr>IV ЖЕЛУДАЦ</vt:lpstr>
      <vt:lpstr>V ТАНКО ЦРЕВО</vt:lpstr>
      <vt:lpstr>PowerPoint Presentation</vt:lpstr>
      <vt:lpstr>ДЕБЕЛО ЦРЕВО</vt:lpstr>
      <vt:lpstr>ЈЕТРА- наша лабораторија</vt:lpstr>
      <vt:lpstr>Занимљивости...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 ОРГАНА ЗА ВАРЕЊЕ</dc:title>
  <dc:creator>Korisnik</dc:creator>
  <cp:lastModifiedBy>Markovic server</cp:lastModifiedBy>
  <cp:revision>15</cp:revision>
  <dcterms:created xsi:type="dcterms:W3CDTF">2015-02-22T17:31:24Z</dcterms:created>
  <dcterms:modified xsi:type="dcterms:W3CDTF">2016-03-07T18:30:32Z</dcterms:modified>
</cp:coreProperties>
</file>