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4" r:id="rId1"/>
  </p:sldMasterIdLst>
  <p:notesMasterIdLst>
    <p:notesMasterId r:id="rId31"/>
  </p:notesMasterIdLst>
  <p:sldIdLst>
    <p:sldId id="256" r:id="rId2"/>
    <p:sldId id="257" r:id="rId3"/>
    <p:sldId id="258" r:id="rId4"/>
    <p:sldId id="263" r:id="rId5"/>
    <p:sldId id="259" r:id="rId6"/>
    <p:sldId id="264" r:id="rId7"/>
    <p:sldId id="265" r:id="rId8"/>
    <p:sldId id="281" r:id="rId9"/>
    <p:sldId id="282" r:id="rId10"/>
    <p:sldId id="266" r:id="rId11"/>
    <p:sldId id="283" r:id="rId12"/>
    <p:sldId id="284" r:id="rId13"/>
    <p:sldId id="267" r:id="rId14"/>
    <p:sldId id="268" r:id="rId15"/>
    <p:sldId id="269" r:id="rId16"/>
    <p:sldId id="270" r:id="rId17"/>
    <p:sldId id="271" r:id="rId18"/>
    <p:sldId id="260" r:id="rId19"/>
    <p:sldId id="272" r:id="rId20"/>
    <p:sldId id="273" r:id="rId21"/>
    <p:sldId id="274" r:id="rId22"/>
    <p:sldId id="275" r:id="rId23"/>
    <p:sldId id="276" r:id="rId24"/>
    <p:sldId id="262" r:id="rId25"/>
    <p:sldId id="280" r:id="rId26"/>
    <p:sldId id="278" r:id="rId27"/>
    <p:sldId id="261" r:id="rId28"/>
    <p:sldId id="279" r:id="rId29"/>
    <p:sldId id="277" r:id="rId30"/>
  </p:sldIdLst>
  <p:sldSz cx="9144000" cy="5143500" type="screen16x9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3" d="100"/>
          <a:sy n="93" d="100"/>
        </p:scale>
        <p:origin x="72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835573339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4" name="Shape 4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52044528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16" name="Shape 11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7980776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22" name="Shape 12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48594043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28" name="Shape 12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55708172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34" name="Shape 13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61940410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16029355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40" name="Shape 14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26235030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Shape 14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46" name="Shape 14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88580938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hape 15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52" name="Shape 1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89003092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58" name="Shape 15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39567458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Shape 16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64" name="Shape 16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2161191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0" name="Shape 5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71485776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04971027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Shape 18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88" name="Shape 18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54183093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Shape 17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76" name="Shape 17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65996255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52303803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Shape 18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82" name="Shape 18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75822255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Shape 16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70" name="Shape 17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2490423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6" name="Shape 5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6107762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7102307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2" name="Shape 6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73917493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2" name="Shape 9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33519457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8" name="Shape 9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37892970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04" name="Shape 10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89211053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10" name="Shape 11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4899305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/>
          <p:nvPr/>
        </p:nvSpPr>
        <p:spPr>
          <a:xfrm>
            <a:off x="0" y="0"/>
            <a:ext cx="9144000" cy="3518399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dirty="0"/>
          </a:p>
        </p:txBody>
      </p:sp>
      <p:cxnSp>
        <p:nvCxnSpPr>
          <p:cNvPr id="10" name="Shape 10"/>
          <p:cNvCxnSpPr/>
          <p:nvPr/>
        </p:nvCxnSpPr>
        <p:spPr>
          <a:xfrm>
            <a:off x="0" y="3496604"/>
            <a:ext cx="9144000" cy="0"/>
          </a:xfrm>
          <a:prstGeom prst="straightConnector1">
            <a:avLst/>
          </a:prstGeom>
          <a:noFill/>
          <a:ln w="57150" cap="flat">
            <a:solidFill>
              <a:srgbClr val="000000">
                <a:alpha val="14901"/>
              </a:srgbClr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1" name="Shape 11"/>
          <p:cNvSpPr txBox="1">
            <a:spLocks noGrp="1"/>
          </p:cNvSpPr>
          <p:nvPr>
            <p:ph type="ctrTitle"/>
          </p:nvPr>
        </p:nvSpPr>
        <p:spPr>
          <a:xfrm>
            <a:off x="685800" y="1867781"/>
            <a:ext cx="7772400" cy="16488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buSzPct val="100000"/>
              <a:defRPr sz="7200"/>
            </a:lvl1pPr>
            <a:lvl2pPr>
              <a:spcBef>
                <a:spcPts val="0"/>
              </a:spcBef>
              <a:buSzPct val="100000"/>
              <a:defRPr sz="7200"/>
            </a:lvl2pPr>
            <a:lvl3pPr>
              <a:spcBef>
                <a:spcPts val="0"/>
              </a:spcBef>
              <a:buSzPct val="100000"/>
              <a:defRPr sz="7200"/>
            </a:lvl3pPr>
            <a:lvl4pPr>
              <a:spcBef>
                <a:spcPts val="0"/>
              </a:spcBef>
              <a:buSzPct val="100000"/>
              <a:defRPr sz="7200"/>
            </a:lvl4pPr>
            <a:lvl5pPr>
              <a:spcBef>
                <a:spcPts val="0"/>
              </a:spcBef>
              <a:buSzPct val="100000"/>
              <a:defRPr sz="7200"/>
            </a:lvl5pPr>
            <a:lvl6pPr>
              <a:spcBef>
                <a:spcPts val="0"/>
              </a:spcBef>
              <a:buSzPct val="100000"/>
              <a:defRPr sz="7200"/>
            </a:lvl6pPr>
            <a:lvl7pPr>
              <a:spcBef>
                <a:spcPts val="0"/>
              </a:spcBef>
              <a:buSzPct val="100000"/>
              <a:defRPr sz="7200"/>
            </a:lvl7pPr>
            <a:lvl8pPr>
              <a:spcBef>
                <a:spcPts val="0"/>
              </a:spcBef>
              <a:buSzPct val="100000"/>
              <a:defRPr sz="7200"/>
            </a:lvl8pPr>
            <a:lvl9pPr>
              <a:spcBef>
                <a:spcPts val="0"/>
              </a:spcBef>
              <a:buSzPct val="100000"/>
              <a:defRPr sz="720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ubTitle" idx="1"/>
          </p:nvPr>
        </p:nvSpPr>
        <p:spPr>
          <a:xfrm>
            <a:off x="685800" y="3627026"/>
            <a:ext cx="7772400" cy="7743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Clr>
                <a:schemeClr val="dk2"/>
              </a:buClr>
              <a:buNone/>
              <a:defRPr>
                <a:solidFill>
                  <a:schemeClr val="dk2"/>
                </a:solidFill>
              </a:defRPr>
            </a:lvl1pPr>
            <a:lvl2pPr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2pPr>
            <a:lvl3pPr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3pPr>
            <a:lvl4pPr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4pPr>
            <a:lvl5pPr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5pPr>
            <a:lvl6pPr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6pPr>
            <a:lvl7pPr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7pPr>
            <a:lvl8pPr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8pPr>
            <a:lvl9pPr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sr"/>
              <a:t>‹#›</a:t>
            </a:fld>
            <a:endParaRPr lang="s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/>
          <p:nvPr/>
        </p:nvSpPr>
        <p:spPr>
          <a:xfrm>
            <a:off x="0" y="0"/>
            <a:ext cx="9144000" cy="1149900"/>
          </a:xfrm>
          <a:prstGeom prst="rect">
            <a:avLst/>
          </a:prstGeom>
          <a:solidFill>
            <a:srgbClr val="2388DB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dirty="0"/>
          </a:p>
        </p:txBody>
      </p:sp>
      <p:cxnSp>
        <p:nvCxnSpPr>
          <p:cNvPr id="16" name="Shape 16"/>
          <p:cNvCxnSpPr/>
          <p:nvPr/>
        </p:nvCxnSpPr>
        <p:spPr>
          <a:xfrm>
            <a:off x="0" y="1127875"/>
            <a:ext cx="9144000" cy="0"/>
          </a:xfrm>
          <a:prstGeom prst="straightConnector1">
            <a:avLst/>
          </a:prstGeom>
          <a:noFill/>
          <a:ln w="57150" cap="flat">
            <a:solidFill>
              <a:srgbClr val="000000">
                <a:alpha val="14901"/>
              </a:srgbClr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sr"/>
              <a:t>‹#›</a:t>
            </a:fld>
            <a:endParaRPr lang="s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/>
          <p:nvPr/>
        </p:nvSpPr>
        <p:spPr>
          <a:xfrm>
            <a:off x="0" y="0"/>
            <a:ext cx="9144000" cy="11499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dirty="0"/>
          </a:p>
        </p:txBody>
      </p:sp>
      <p:cxnSp>
        <p:nvCxnSpPr>
          <p:cNvPr id="22" name="Shape 22"/>
          <p:cNvCxnSpPr/>
          <p:nvPr/>
        </p:nvCxnSpPr>
        <p:spPr>
          <a:xfrm>
            <a:off x="0" y="1127875"/>
            <a:ext cx="9144000" cy="0"/>
          </a:xfrm>
          <a:prstGeom prst="straightConnector1">
            <a:avLst/>
          </a:prstGeom>
          <a:noFill/>
          <a:ln w="57150" cap="flat">
            <a:solidFill>
              <a:srgbClr val="000000">
                <a:alpha val="14901"/>
              </a:srgbClr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3" name="Shape 23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body" idx="2"/>
          </p:nvPr>
        </p:nvSpPr>
        <p:spPr>
          <a:xfrm>
            <a:off x="4692273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sr"/>
              <a:t>‹#›</a:t>
            </a:fld>
            <a:endParaRPr lang="s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/>
          <p:nvPr/>
        </p:nvSpPr>
        <p:spPr>
          <a:xfrm>
            <a:off x="0" y="0"/>
            <a:ext cx="9144000" cy="1149900"/>
          </a:xfrm>
          <a:prstGeom prst="rect">
            <a:avLst/>
          </a:prstGeom>
          <a:solidFill>
            <a:srgbClr val="2388DB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dirty="0"/>
          </a:p>
        </p:txBody>
      </p:sp>
      <p:cxnSp>
        <p:nvCxnSpPr>
          <p:cNvPr id="29" name="Shape 29"/>
          <p:cNvCxnSpPr/>
          <p:nvPr/>
        </p:nvCxnSpPr>
        <p:spPr>
          <a:xfrm>
            <a:off x="0" y="1127875"/>
            <a:ext cx="9144000" cy="0"/>
          </a:xfrm>
          <a:prstGeom prst="straightConnector1">
            <a:avLst/>
          </a:prstGeom>
          <a:noFill/>
          <a:ln w="57150" cap="flat">
            <a:solidFill>
              <a:srgbClr val="000000">
                <a:alpha val="14901"/>
              </a:srgbClr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30" name="Shape 30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sr"/>
              <a:t>‹#›</a:t>
            </a:fld>
            <a:endParaRPr lang="s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body" idx="1"/>
          </p:nvPr>
        </p:nvSpPr>
        <p:spPr>
          <a:xfrm>
            <a:off x="457200" y="4406309"/>
            <a:ext cx="8229600" cy="5195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Clr>
                <a:schemeClr val="dk2"/>
              </a:buClr>
              <a:buSzPct val="100000"/>
              <a:buNone/>
              <a:defRPr sz="1800">
                <a:solidFill>
                  <a:schemeClr val="dk2"/>
                </a:solidFill>
              </a:defRPr>
            </a:lvl1pPr>
          </a:lstStyle>
          <a:p>
            <a:endParaRPr/>
          </a:p>
        </p:txBody>
      </p:sp>
      <p:sp>
        <p:nvSpPr>
          <p:cNvPr id="34" name="Shape 34"/>
          <p:cNvSpPr/>
          <p:nvPr/>
        </p:nvSpPr>
        <p:spPr>
          <a:xfrm>
            <a:off x="4274" y="0"/>
            <a:ext cx="9144000" cy="4406399"/>
          </a:xfrm>
          <a:prstGeom prst="rect">
            <a:avLst/>
          </a:prstGeom>
          <a:solidFill>
            <a:srgbClr val="2388DB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dirty="0"/>
          </a:p>
        </p:txBody>
      </p:sp>
      <p:cxnSp>
        <p:nvCxnSpPr>
          <p:cNvPr id="35" name="Shape 35"/>
          <p:cNvCxnSpPr/>
          <p:nvPr/>
        </p:nvCxnSpPr>
        <p:spPr>
          <a:xfrm>
            <a:off x="0" y="4384371"/>
            <a:ext cx="9144000" cy="0"/>
          </a:xfrm>
          <a:prstGeom prst="straightConnector1">
            <a:avLst/>
          </a:prstGeom>
          <a:noFill/>
          <a:ln w="57150" cap="flat">
            <a:solidFill>
              <a:srgbClr val="000000">
                <a:alpha val="14901"/>
              </a:srgbClr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36" name="Shape 36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sr"/>
              <a:t>‹#›</a:t>
            </a:fld>
            <a:endParaRPr lang="s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bg>
      <p:bgPr>
        <a:solidFill>
          <a:schemeClr val="dk2"/>
        </a:solidFill>
        <a:effectLst/>
      </p:bgPr>
    </p:bg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>
                <a:solidFill>
                  <a:schemeClr val="lt1"/>
                </a:solidFill>
              </a:defRPr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sr"/>
              <a:t>‹#›</a:t>
            </a:fld>
            <a:endParaRPr lang="s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1pPr>
            <a:lvl2pPr>
              <a:spcBef>
                <a:spcPts val="0"/>
              </a:spcBef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2pPr>
            <a:lvl3pPr>
              <a:spcBef>
                <a:spcPts val="0"/>
              </a:spcBef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3pPr>
            <a:lvl4pPr>
              <a:spcBef>
                <a:spcPts val="0"/>
              </a:spcBef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4pPr>
            <a:lvl5pPr>
              <a:spcBef>
                <a:spcPts val="0"/>
              </a:spcBef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5pPr>
            <a:lvl6pPr>
              <a:spcBef>
                <a:spcPts val="0"/>
              </a:spcBef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6pPr>
            <a:lvl7pPr>
              <a:spcBef>
                <a:spcPts val="0"/>
              </a:spcBef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7pPr>
            <a:lvl8pPr>
              <a:spcBef>
                <a:spcPts val="0"/>
              </a:spcBef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8pPr>
            <a:lvl9pPr>
              <a:spcBef>
                <a:spcPts val="0"/>
              </a:spcBef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600"/>
              </a:spcBef>
              <a:buClr>
                <a:schemeClr val="dk1"/>
              </a:buClr>
              <a:buSzPct val="100000"/>
              <a:defRPr sz="3000">
                <a:solidFill>
                  <a:schemeClr val="dk1"/>
                </a:solidFill>
              </a:defRPr>
            </a:lvl1pPr>
            <a:lvl2pPr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2pPr>
            <a:lvl3pPr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3pPr>
            <a:lvl4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4pPr>
            <a:lvl5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5pPr>
            <a:lvl6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6pPr>
            <a:lvl7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7pPr>
            <a:lvl8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8pPr>
            <a:lvl9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>
            <a:lvl1pPr algn="r">
              <a:spcBef>
                <a:spcPts val="0"/>
              </a:spcBef>
              <a:buNone/>
              <a:defRPr sz="1300">
                <a:solidFill>
                  <a:schemeClr val="dk2"/>
                </a:solidFill>
              </a:defRPr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sr"/>
              <a:t>‹#›</a:t>
            </a:fld>
            <a:endParaRPr lang="sr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 txBox="1">
            <a:spLocks noGrp="1"/>
          </p:cNvSpPr>
          <p:nvPr>
            <p:ph type="ctrTitle"/>
          </p:nvPr>
        </p:nvSpPr>
        <p:spPr>
          <a:xfrm>
            <a:off x="685800" y="1867781"/>
            <a:ext cx="7772400" cy="16488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sr"/>
              <a:t>БИОЛОШКИ РЕЧНИК</a:t>
            </a:r>
          </a:p>
        </p:txBody>
      </p:sp>
      <p:sp>
        <p:nvSpPr>
          <p:cNvPr id="41" name="Shape 41"/>
          <p:cNvSpPr txBox="1">
            <a:spLocks noGrp="1"/>
          </p:cNvSpPr>
          <p:nvPr>
            <p:ph type="subTitle" idx="1"/>
          </p:nvPr>
        </p:nvSpPr>
        <p:spPr>
          <a:xfrm>
            <a:off x="685800" y="3627026"/>
            <a:ext cx="7772400" cy="774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dirty="0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sr"/>
              <a:t>Е</a:t>
            </a:r>
          </a:p>
        </p:txBody>
      </p:sp>
      <p:sp>
        <p:nvSpPr>
          <p:cNvPr id="101" name="Shape 101"/>
          <p:cNvSpPr txBox="1">
            <a:spLocks noGrp="1"/>
          </p:cNvSpPr>
          <p:nvPr>
            <p:ph type="body" idx="1"/>
          </p:nvPr>
        </p:nvSpPr>
        <p:spPr>
          <a:xfrm>
            <a:off x="148975" y="1160980"/>
            <a:ext cx="8229600" cy="398252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sr" sz="1700" dirty="0">
                <a:solidFill>
                  <a:srgbClr val="00FF00"/>
                </a:solidFill>
              </a:rPr>
              <a:t>ЕГЗОКРИНЕ ЖЛЕЗДЕ ( жлезде са спољашњим лучењем ) - жлезде које своје производе преко изводних канала избацују у спољашњу средину или у одговарајуће дупље</a:t>
            </a:r>
          </a:p>
          <a:p>
            <a:pPr rtl="0">
              <a:spcBef>
                <a:spcPts val="0"/>
              </a:spcBef>
              <a:buNone/>
            </a:pPr>
            <a:r>
              <a:rPr lang="sr" sz="1700" dirty="0">
                <a:solidFill>
                  <a:srgbClr val="00FF00"/>
                </a:solidFill>
              </a:rPr>
              <a:t>ЕНДОКРИНЕ ЖЛЕЗДЕ ( жлезде са унутрашњим лучењем ) - жлезде које своје продукте ( хормоне путем крви преносе по читавом телу </a:t>
            </a:r>
          </a:p>
          <a:p>
            <a:pPr rtl="0">
              <a:spcBef>
                <a:spcPts val="0"/>
              </a:spcBef>
              <a:buNone/>
            </a:pPr>
            <a:r>
              <a:rPr lang="sr" sz="1700" dirty="0">
                <a:solidFill>
                  <a:srgbClr val="00FF00"/>
                </a:solidFill>
              </a:rPr>
              <a:t>ЕНДОПЛАЗМАТИЧНА МРЕЖА - органела у којој се одвија изградња беланчевина или масти</a:t>
            </a:r>
          </a:p>
          <a:p>
            <a:pPr rtl="0">
              <a:spcBef>
                <a:spcPts val="0"/>
              </a:spcBef>
              <a:buNone/>
            </a:pPr>
            <a:r>
              <a:rPr lang="sr" sz="1700" dirty="0">
                <a:solidFill>
                  <a:srgbClr val="00FF00"/>
                </a:solidFill>
              </a:rPr>
              <a:t>ЕРИТРОЦИТИ - црвена крвна </a:t>
            </a:r>
            <a:r>
              <a:rPr lang="sr" sz="1700" dirty="0" smtClean="0">
                <a:solidFill>
                  <a:srgbClr val="00FF00"/>
                </a:solidFill>
              </a:rPr>
              <a:t>зрнца</a:t>
            </a:r>
            <a:endParaRPr lang="sr-Cyrl-RS" sz="1700" dirty="0">
              <a:solidFill>
                <a:srgbClr val="00FF00"/>
              </a:solidFill>
            </a:endParaRPr>
          </a:p>
          <a:p>
            <a:pPr rtl="0">
              <a:spcBef>
                <a:spcPts val="0"/>
              </a:spcBef>
              <a:buNone/>
            </a:pPr>
            <a:r>
              <a:rPr lang="sr-Cyrl-RS" sz="1700" dirty="0" smtClean="0">
                <a:solidFill>
                  <a:srgbClr val="FF0000"/>
                </a:solidFill>
              </a:rPr>
              <a:t>ЕНТРОМОЛОГИЈА</a:t>
            </a:r>
            <a:r>
              <a:rPr lang="sr" sz="1700" dirty="0" smtClean="0">
                <a:solidFill>
                  <a:srgbClr val="FF0000"/>
                </a:solidFill>
              </a:rPr>
              <a:t>-</a:t>
            </a:r>
            <a:r>
              <a:rPr lang="sr-Cyrl-RS" sz="1700" dirty="0" err="1" smtClean="0">
                <a:solidFill>
                  <a:srgbClr val="FF0000"/>
                </a:solidFill>
              </a:rPr>
              <a:t>поесбна</a:t>
            </a:r>
            <a:r>
              <a:rPr lang="sr-Cyrl-RS" sz="1700" dirty="0" smtClean="0">
                <a:solidFill>
                  <a:srgbClr val="FF0000"/>
                </a:solidFill>
              </a:rPr>
              <a:t> област зоологије која се бави</a:t>
            </a:r>
            <a:r>
              <a:rPr lang="sr-Cyrl-RS" sz="1700" dirty="0">
                <a:solidFill>
                  <a:srgbClr val="FF0000"/>
                </a:solidFill>
              </a:rPr>
              <a:t> </a:t>
            </a:r>
            <a:r>
              <a:rPr lang="sr-Cyrl-RS" sz="1700" dirty="0" smtClean="0">
                <a:solidFill>
                  <a:srgbClr val="FF0000"/>
                </a:solidFill>
              </a:rPr>
              <a:t>изучавањем инсеката</a:t>
            </a:r>
            <a:endParaRPr lang="sr-Cyrl-RS" sz="1700" dirty="0">
              <a:solidFill>
                <a:srgbClr val="FF0000"/>
              </a:solidFill>
            </a:endParaRPr>
          </a:p>
          <a:p>
            <a:pPr rtl="0">
              <a:spcBef>
                <a:spcPts val="0"/>
              </a:spcBef>
              <a:buNone/>
            </a:pPr>
            <a:r>
              <a:rPr lang="sr-Cyrl-RS" sz="1700" dirty="0" smtClean="0">
                <a:solidFill>
                  <a:srgbClr val="FF0000"/>
                </a:solidFill>
              </a:rPr>
              <a:t>ЕХИНОКОКУС-псећа пантљичара</a:t>
            </a:r>
            <a:endParaRPr lang="sr" sz="1700" dirty="0">
              <a:solidFill>
                <a:srgbClr val="FF0000"/>
              </a:solidFill>
            </a:endParaRPr>
          </a:p>
          <a:p>
            <a:pPr rtl="0">
              <a:spcBef>
                <a:spcPts val="0"/>
              </a:spcBef>
              <a:buNone/>
            </a:pPr>
            <a:endParaRPr sz="2000" dirty="0">
              <a:solidFill>
                <a:srgbClr val="FF0000"/>
              </a:solidFill>
            </a:endParaRPr>
          </a:p>
          <a:p>
            <a:pPr>
              <a:spcBef>
                <a:spcPts val="0"/>
              </a:spcBef>
              <a:buNone/>
            </a:pPr>
            <a:endParaRPr sz="2000" dirty="0">
              <a:solidFill>
                <a:srgbClr val="00FF00"/>
              </a:solidFill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r-Cyrl-RS" sz="1600" b="1" dirty="0">
                <a:solidFill>
                  <a:srgbClr val="7030A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ЕКСПЕРИМЕНТ-</a:t>
            </a:r>
            <a:r>
              <a:rPr lang="sr-Cyrl-RS" sz="16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научни метод којим се испитује нека појава или процес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r-Cyrl-RS" sz="1600" b="1" dirty="0">
                <a:solidFill>
                  <a:srgbClr val="7030A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ЕЛЕКТРОНСКИ МИКРОСКОП-</a:t>
            </a:r>
            <a:r>
              <a:rPr lang="sr-Cyrl-RS" sz="16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справа која посматрани објекат увеличава за више од милион пута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r-Cyrl-RS" sz="1600" b="1" dirty="0">
                <a:solidFill>
                  <a:srgbClr val="7030A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ЕПИДЕМИЈА-</a:t>
            </a:r>
            <a:r>
              <a:rPr lang="sr-Cyrl-RS" sz="16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необично често појављивање неке болести на неком </a:t>
            </a:r>
            <a:r>
              <a:rPr lang="sr-Cyrl-RS" sz="1600" b="1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подручју;болест</a:t>
            </a:r>
            <a:r>
              <a:rPr lang="sr-Cyrl-RS" sz="16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која се проширила на цео крај или регион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r-Cyrl-RS" sz="1600" b="1" dirty="0">
                <a:solidFill>
                  <a:srgbClr val="7030A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ЕРОЗИЈА-</a:t>
            </a:r>
            <a:r>
              <a:rPr lang="sr-Cyrl-RS" sz="16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спирање земљишта (</a:t>
            </a:r>
            <a:r>
              <a:rPr lang="sr-Cyrl-RS" sz="1600" b="1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ветром,водом</a:t>
            </a:r>
            <a:r>
              <a:rPr lang="sr-Cyrl-RS" sz="16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услед уништавања биљног покривача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r-Cyrl-RS" sz="1600" b="1" dirty="0">
                <a:solidFill>
                  <a:srgbClr val="7030A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ЕПРУВЕТА-</a:t>
            </a:r>
            <a:r>
              <a:rPr lang="sr-Cyrl-RS" sz="16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лабораторијски прибор који се користи за одмеравање </a:t>
            </a:r>
            <a:r>
              <a:rPr lang="sr-Cyrl-RS" sz="1600" b="1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течности,запремине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r-Cyrl-RS" sz="16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97071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r-Cyrl-RS" sz="1600" b="1" dirty="0"/>
              <a:t>ЖИГ-лепљиви део тучка на којем остају поленова зрна</a:t>
            </a:r>
            <a:endParaRPr lang="en-US" sz="1600" dirty="0"/>
          </a:p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7022323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sr"/>
              <a:t>З</a:t>
            </a:r>
          </a:p>
        </p:txBody>
      </p:sp>
      <p:sp>
        <p:nvSpPr>
          <p:cNvPr id="107" name="Shape 107"/>
          <p:cNvSpPr txBox="1">
            <a:spLocks noGrp="1"/>
          </p:cNvSpPr>
          <p:nvPr>
            <p:ph type="body" idx="1"/>
          </p:nvPr>
        </p:nvSpPr>
        <p:spPr>
          <a:xfrm>
            <a:off x="128426" y="1138505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sr" sz="1700" dirty="0">
                <a:solidFill>
                  <a:srgbClr val="00FF00"/>
                </a:solidFill>
              </a:rPr>
              <a:t>ЗИГОТ- оплођена јајна ћелија </a:t>
            </a:r>
          </a:p>
          <a:p>
            <a:pPr rtl="0">
              <a:spcBef>
                <a:spcPts val="0"/>
              </a:spcBef>
              <a:buNone/>
            </a:pPr>
            <a:r>
              <a:rPr lang="sr" sz="1700" dirty="0">
                <a:solidFill>
                  <a:srgbClr val="FF0000"/>
                </a:solidFill>
              </a:rPr>
              <a:t>ЗООЛОГИЈА-биолошка дисциплина која изучава </a:t>
            </a:r>
            <a:r>
              <a:rPr lang="sr" sz="1700" dirty="0" smtClean="0">
                <a:solidFill>
                  <a:srgbClr val="FF0000"/>
                </a:solidFill>
              </a:rPr>
              <a:t>животинје</a:t>
            </a:r>
            <a:r>
              <a:rPr lang="sr-Cyrl-RS" sz="1700" dirty="0" smtClean="0">
                <a:solidFill>
                  <a:srgbClr val="FF0000"/>
                </a:solidFill>
              </a:rPr>
              <a:t> </a:t>
            </a:r>
          </a:p>
          <a:p>
            <a:pPr rtl="0">
              <a:spcBef>
                <a:spcPts val="0"/>
              </a:spcBef>
              <a:buNone/>
            </a:pPr>
            <a:r>
              <a:rPr lang="sr-Cyrl-RS" sz="1700" dirty="0" smtClean="0">
                <a:solidFill>
                  <a:srgbClr val="FF0000"/>
                </a:solidFill>
              </a:rPr>
              <a:t>ЗАТВОРЕНИ КРВНИ СИСТЕМ</a:t>
            </a:r>
            <a:r>
              <a:rPr lang="sr" sz="1700" dirty="0" smtClean="0">
                <a:solidFill>
                  <a:srgbClr val="FF0000"/>
                </a:solidFill>
              </a:rPr>
              <a:t>-</a:t>
            </a:r>
            <a:r>
              <a:rPr lang="sr-Cyrl-RS" sz="1700" dirty="0" smtClean="0">
                <a:solidFill>
                  <a:srgbClr val="FF0000"/>
                </a:solidFill>
              </a:rPr>
              <a:t>тип крвног система у којем крв протиче кроз систем крвних судова</a:t>
            </a:r>
            <a:endParaRPr lang="sr" sz="1700" dirty="0">
              <a:solidFill>
                <a:srgbClr val="FF0000"/>
              </a:solidFill>
            </a:endParaRPr>
          </a:p>
          <a:p>
            <a:pPr rtl="0">
              <a:spcBef>
                <a:spcPts val="0"/>
              </a:spcBef>
              <a:buNone/>
            </a:pPr>
            <a:r>
              <a:rPr lang="sr-Cyrl-RS" sz="1700" dirty="0" smtClean="0">
                <a:solidFill>
                  <a:srgbClr val="FF0000"/>
                </a:solidFill>
              </a:rPr>
              <a:t>ЗЕЛЕНЕ АНТЕНАЛНЕ ЖЛЕЗДЕ</a:t>
            </a:r>
            <a:r>
              <a:rPr lang="sr" sz="1700" dirty="0" smtClean="0">
                <a:solidFill>
                  <a:srgbClr val="FF0000"/>
                </a:solidFill>
              </a:rPr>
              <a:t>-</a:t>
            </a:r>
            <a:r>
              <a:rPr lang="sr-Cyrl-RS" sz="1700" dirty="0" smtClean="0">
                <a:solidFill>
                  <a:srgbClr val="FF0000"/>
                </a:solidFill>
              </a:rPr>
              <a:t>налазе се у основи дужих антена </a:t>
            </a:r>
            <a:r>
              <a:rPr lang="sr-Cyrl-RS" sz="1700" dirty="0" err="1" smtClean="0">
                <a:solidFill>
                  <a:srgbClr val="FF0000"/>
                </a:solidFill>
              </a:rPr>
              <a:t>ракова,служе</a:t>
            </a:r>
            <a:r>
              <a:rPr lang="sr-Cyrl-RS" sz="1700" dirty="0" smtClean="0">
                <a:solidFill>
                  <a:srgbClr val="FF0000"/>
                </a:solidFill>
              </a:rPr>
              <a:t> за излучивање </a:t>
            </a:r>
            <a:r>
              <a:rPr lang="sr-Cyrl-RS" sz="1700" dirty="0" err="1" smtClean="0">
                <a:solidFill>
                  <a:srgbClr val="FF0000"/>
                </a:solidFill>
              </a:rPr>
              <a:t>стетних</a:t>
            </a:r>
            <a:r>
              <a:rPr lang="sr-Cyrl-RS" sz="1700" dirty="0" smtClean="0">
                <a:solidFill>
                  <a:srgbClr val="FF0000"/>
                </a:solidFill>
              </a:rPr>
              <a:t> супстанци</a:t>
            </a:r>
            <a:endParaRPr lang="sr" sz="1700" dirty="0">
              <a:solidFill>
                <a:srgbClr val="FF0000"/>
              </a:solidFill>
            </a:endParaRPr>
          </a:p>
          <a:p>
            <a:pPr>
              <a:spcBef>
                <a:spcPts val="0"/>
              </a:spcBef>
              <a:buNone/>
            </a:pPr>
            <a:r>
              <a:rPr lang="sr-Cyrl-RS" sz="1700" dirty="0" smtClean="0">
                <a:solidFill>
                  <a:srgbClr val="FF0000"/>
                </a:solidFill>
              </a:rPr>
              <a:t>ЗРАЧНА СИМЕТРИЈА</a:t>
            </a:r>
            <a:r>
              <a:rPr lang="sr" sz="1700" dirty="0" smtClean="0">
                <a:solidFill>
                  <a:srgbClr val="FF0000"/>
                </a:solidFill>
              </a:rPr>
              <a:t>-</a:t>
            </a:r>
            <a:r>
              <a:rPr lang="sr-Cyrl-RS" sz="1700" dirty="0" smtClean="0">
                <a:solidFill>
                  <a:srgbClr val="FF0000"/>
                </a:solidFill>
              </a:rPr>
              <a:t>органи су распоређени у виду зракова око замишљене уздужне осе</a:t>
            </a:r>
            <a:endParaRPr lang="sr" sz="17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sr"/>
              <a:t>И </a:t>
            </a:r>
          </a:p>
        </p:txBody>
      </p:sp>
      <p:sp>
        <p:nvSpPr>
          <p:cNvPr id="113" name="Shape 113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sr" sz="1700" dirty="0">
                <a:solidFill>
                  <a:srgbClr val="00FF00"/>
                </a:solidFill>
              </a:rPr>
              <a:t>ИМОБИЛИЗАЦИЈА - стављање повређеног дела тела у непокретан положај </a:t>
            </a:r>
          </a:p>
          <a:p>
            <a:pPr rtl="0">
              <a:spcBef>
                <a:spcPts val="0"/>
              </a:spcBef>
              <a:buNone/>
            </a:pPr>
            <a:r>
              <a:rPr lang="sr" sz="1700" dirty="0">
                <a:solidFill>
                  <a:srgbClr val="00FF00"/>
                </a:solidFill>
              </a:rPr>
              <a:t>ИМУНИТЕТ - отпорност организма на антигене</a:t>
            </a:r>
          </a:p>
          <a:p>
            <a:pPr rtl="0">
              <a:spcBef>
                <a:spcPts val="0"/>
              </a:spcBef>
              <a:buNone/>
            </a:pPr>
            <a:r>
              <a:rPr lang="sr" sz="1700" dirty="0">
                <a:solidFill>
                  <a:srgbClr val="00FF00"/>
                </a:solidFill>
              </a:rPr>
              <a:t>ИНСУЛИН - хормон панкреаса који снижава ниво шећера у крви</a:t>
            </a:r>
          </a:p>
          <a:p>
            <a:pPr rtl="0">
              <a:spcBef>
                <a:spcPts val="0"/>
              </a:spcBef>
              <a:buNone/>
            </a:pPr>
            <a:r>
              <a:rPr lang="sr-Cyrl-RS" sz="1700" dirty="0" smtClean="0">
                <a:solidFill>
                  <a:srgbClr val="FF0000"/>
                </a:solidFill>
              </a:rPr>
              <a:t>ИКРА-јаја женке рибе</a:t>
            </a:r>
            <a:endParaRPr lang="sr" sz="1700" dirty="0">
              <a:solidFill>
                <a:srgbClr val="FF0000"/>
              </a:solidFill>
            </a:endParaRPr>
          </a:p>
          <a:p>
            <a:pPr>
              <a:spcBef>
                <a:spcPts val="0"/>
              </a:spcBef>
              <a:buNone/>
            </a:pPr>
            <a:endParaRPr sz="1700" dirty="0">
              <a:solidFill>
                <a:srgbClr val="00FF00"/>
              </a:solidFill>
            </a:endParaRPr>
          </a:p>
        </p:txBody>
      </p:sp>
    </p:spTree>
  </p:cSld>
  <p:clrMapOvr>
    <a:masterClrMapping/>
  </p:clrMapOvr>
  <p:transition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sr"/>
              <a:t>Ј</a:t>
            </a:r>
          </a:p>
        </p:txBody>
      </p:sp>
      <p:sp>
        <p:nvSpPr>
          <p:cNvPr id="119" name="Shape 119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sr" sz="1700" dirty="0">
                <a:solidFill>
                  <a:srgbClr val="00FF00"/>
                </a:solidFill>
              </a:rPr>
              <a:t>ЈАЈНИЦИ ( оваријуми ) - женске полне жлезде</a:t>
            </a:r>
          </a:p>
          <a:p>
            <a:pPr>
              <a:spcBef>
                <a:spcPts val="0"/>
              </a:spcBef>
              <a:buNone/>
            </a:pPr>
            <a:endParaRPr dirty="0">
              <a:solidFill>
                <a:srgbClr val="00FF00"/>
              </a:solidFill>
            </a:endParaRPr>
          </a:p>
        </p:txBody>
      </p:sp>
    </p:spTree>
  </p:cSld>
  <p:clrMapOvr>
    <a:masterClrMapping/>
  </p:clrMapOvr>
  <p:transition spd="slow">
    <p:cut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sr"/>
              <a:t>К </a:t>
            </a:r>
          </a:p>
        </p:txBody>
      </p:sp>
      <p:sp>
        <p:nvSpPr>
          <p:cNvPr id="125" name="Shape 125"/>
          <p:cNvSpPr txBox="1">
            <a:spLocks noGrp="1"/>
          </p:cNvSpPr>
          <p:nvPr>
            <p:ph type="body" idx="1"/>
          </p:nvPr>
        </p:nvSpPr>
        <p:spPr>
          <a:xfrm>
            <a:off x="133564" y="1217489"/>
            <a:ext cx="8368301" cy="4998375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sr" sz="1700" dirty="0">
                <a:solidFill>
                  <a:srgbClr val="00FF00"/>
                </a:solidFill>
              </a:rPr>
              <a:t>КАПИЛАРИ - најмањи крвни судови који спајају најмање артеријске и венске судове </a:t>
            </a:r>
          </a:p>
          <a:p>
            <a:pPr rtl="0">
              <a:spcBef>
                <a:spcPts val="0"/>
              </a:spcBef>
              <a:buNone/>
            </a:pPr>
            <a:r>
              <a:rPr lang="sr" sz="1700" dirty="0">
                <a:solidFill>
                  <a:srgbClr val="00FF00"/>
                </a:solidFill>
              </a:rPr>
              <a:t>КАРИОГРАМ - графички приказ кариотипа, када су хромозоми поређани по величини и облику</a:t>
            </a:r>
          </a:p>
          <a:p>
            <a:pPr rtl="0">
              <a:spcBef>
                <a:spcPts val="0"/>
              </a:spcBef>
              <a:buNone/>
            </a:pPr>
            <a:r>
              <a:rPr lang="sr" sz="1700" dirty="0">
                <a:solidFill>
                  <a:srgbClr val="00FF00"/>
                </a:solidFill>
              </a:rPr>
              <a:t>КАРИОТИП - скуп свих хромозома у ћелији</a:t>
            </a:r>
          </a:p>
          <a:p>
            <a:pPr rtl="0">
              <a:spcBef>
                <a:spcPts val="0"/>
              </a:spcBef>
              <a:buNone/>
            </a:pPr>
            <a:r>
              <a:rPr lang="sr" sz="1700" dirty="0" smtClean="0">
                <a:solidFill>
                  <a:srgbClr val="FF0000"/>
                </a:solidFill>
              </a:rPr>
              <a:t>K</a:t>
            </a:r>
            <a:r>
              <a:rPr lang="sr-Cyrl-RS" sz="1700" dirty="0" smtClean="0">
                <a:solidFill>
                  <a:srgbClr val="FF0000"/>
                </a:solidFill>
              </a:rPr>
              <a:t>ЛОАКА</a:t>
            </a:r>
            <a:r>
              <a:rPr lang="sr" sz="1700" dirty="0" smtClean="0">
                <a:solidFill>
                  <a:srgbClr val="FF0000"/>
                </a:solidFill>
              </a:rPr>
              <a:t>-</a:t>
            </a:r>
            <a:r>
              <a:rPr lang="sr-Cyrl-RS" sz="1700" dirty="0" smtClean="0">
                <a:solidFill>
                  <a:srgbClr val="FF0000"/>
                </a:solidFill>
              </a:rPr>
              <a:t>проширење задњег дела црева у који се уливају изводни канали система за </a:t>
            </a:r>
            <a:r>
              <a:rPr lang="sr-Cyrl-RS" sz="1700" dirty="0" err="1" smtClean="0">
                <a:solidFill>
                  <a:srgbClr val="FF0000"/>
                </a:solidFill>
              </a:rPr>
              <a:t>варење,излучивање</a:t>
            </a:r>
            <a:r>
              <a:rPr lang="sr-Cyrl-RS" sz="1700" dirty="0" smtClean="0">
                <a:solidFill>
                  <a:srgbClr val="FF0000"/>
                </a:solidFill>
              </a:rPr>
              <a:t> и размножавање</a:t>
            </a:r>
            <a:endParaRPr lang="sr" sz="1700" dirty="0">
              <a:solidFill>
                <a:srgbClr val="FF0000"/>
              </a:solidFill>
            </a:endParaRPr>
          </a:p>
          <a:p>
            <a:pPr rtl="0">
              <a:spcBef>
                <a:spcPts val="0"/>
              </a:spcBef>
              <a:buNone/>
            </a:pPr>
            <a:r>
              <a:rPr lang="sr" sz="1700" dirty="0" smtClean="0">
                <a:solidFill>
                  <a:srgbClr val="FF0000"/>
                </a:solidFill>
              </a:rPr>
              <a:t>K</a:t>
            </a:r>
            <a:r>
              <a:rPr lang="sr-Cyrl-RS" sz="1700" dirty="0" smtClean="0">
                <a:solidFill>
                  <a:srgbClr val="FF0000"/>
                </a:solidFill>
              </a:rPr>
              <a:t>ОБИЛИЦА</a:t>
            </a:r>
            <a:r>
              <a:rPr lang="sr" sz="1700" dirty="0" smtClean="0">
                <a:solidFill>
                  <a:srgbClr val="FF0000"/>
                </a:solidFill>
              </a:rPr>
              <a:t>-</a:t>
            </a:r>
            <a:r>
              <a:rPr lang="sr-Cyrl-RS" sz="1700" dirty="0" smtClean="0">
                <a:solidFill>
                  <a:srgbClr val="FF0000"/>
                </a:solidFill>
              </a:rPr>
              <a:t>коштани гребен на грудној кости птица за који су причвршћени мишићи за летење   </a:t>
            </a:r>
          </a:p>
          <a:p>
            <a:pPr rtl="0">
              <a:spcBef>
                <a:spcPts val="0"/>
              </a:spcBef>
              <a:buNone/>
            </a:pPr>
            <a:r>
              <a:rPr lang="sr-Cyrl-RS" sz="1700" dirty="0" smtClean="0">
                <a:solidFill>
                  <a:srgbClr val="FF0000"/>
                </a:solidFill>
              </a:rPr>
              <a:t>КОНТРАКТИЛНА ВАКУОЛА</a:t>
            </a:r>
            <a:r>
              <a:rPr lang="sr" sz="1700" dirty="0" smtClean="0">
                <a:solidFill>
                  <a:srgbClr val="FF0000"/>
                </a:solidFill>
              </a:rPr>
              <a:t>-</a:t>
            </a:r>
            <a:r>
              <a:rPr lang="sr-Cyrl-RS" sz="1700" dirty="0" err="1" smtClean="0">
                <a:solidFill>
                  <a:srgbClr val="FF0000"/>
                </a:solidFill>
              </a:rPr>
              <a:t>органела</a:t>
            </a:r>
            <a:r>
              <a:rPr lang="sr-Cyrl-RS" sz="1700" dirty="0" smtClean="0">
                <a:solidFill>
                  <a:srgbClr val="FF0000"/>
                </a:solidFill>
              </a:rPr>
              <a:t> која служи за избацивање вишка воде</a:t>
            </a:r>
            <a:endParaRPr lang="sr" sz="1700" dirty="0">
              <a:solidFill>
                <a:srgbClr val="FF0000"/>
              </a:solidFill>
            </a:endParaRPr>
          </a:p>
          <a:p>
            <a:pPr>
              <a:spcBef>
                <a:spcPts val="0"/>
              </a:spcBef>
              <a:buNone/>
            </a:pPr>
            <a:r>
              <a:rPr lang="sr" sz="1700" dirty="0" smtClean="0">
                <a:solidFill>
                  <a:srgbClr val="FF0000"/>
                </a:solidFill>
              </a:rPr>
              <a:t>K</a:t>
            </a:r>
            <a:r>
              <a:rPr lang="sr-Cyrl-RS" sz="1700" dirty="0" smtClean="0">
                <a:solidFill>
                  <a:srgbClr val="FF0000"/>
                </a:solidFill>
              </a:rPr>
              <a:t>УТИКУЛА</a:t>
            </a:r>
            <a:r>
              <a:rPr lang="sr" sz="1700" dirty="0" smtClean="0">
                <a:solidFill>
                  <a:srgbClr val="FF0000"/>
                </a:solidFill>
              </a:rPr>
              <a:t>-</a:t>
            </a:r>
            <a:r>
              <a:rPr lang="sr-Cyrl-RS" sz="1700" dirty="0" smtClean="0">
                <a:solidFill>
                  <a:srgbClr val="FF0000"/>
                </a:solidFill>
              </a:rPr>
              <a:t>заштитни слој </a:t>
            </a:r>
            <a:r>
              <a:rPr lang="sr-Cyrl-RS" sz="1700" dirty="0" err="1" smtClean="0">
                <a:solidFill>
                  <a:srgbClr val="FF0000"/>
                </a:solidFill>
              </a:rPr>
              <a:t>коже,луче</a:t>
            </a:r>
            <a:r>
              <a:rPr lang="sr-Cyrl-RS" sz="1700" dirty="0" smtClean="0">
                <a:solidFill>
                  <a:srgbClr val="FF0000"/>
                </a:solidFill>
              </a:rPr>
              <a:t> га ћелије коже </a:t>
            </a:r>
            <a:endParaRPr lang="sr" sz="17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sr"/>
              <a:t>Л </a:t>
            </a:r>
          </a:p>
        </p:txBody>
      </p:sp>
      <p:sp>
        <p:nvSpPr>
          <p:cNvPr id="131" name="Shape 131"/>
          <p:cNvSpPr txBox="1">
            <a:spLocks noGrp="1"/>
          </p:cNvSpPr>
          <p:nvPr>
            <p:ph type="body" idx="1"/>
          </p:nvPr>
        </p:nvSpPr>
        <p:spPr>
          <a:xfrm>
            <a:off x="77057" y="1220698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sr" sz="1700" dirty="0" smtClean="0">
                <a:solidFill>
                  <a:srgbClr val="00FF00"/>
                </a:solidFill>
              </a:rPr>
              <a:t>ЛЕУКОЦИТИ - бела крвна зрнца </a:t>
            </a:r>
          </a:p>
          <a:p>
            <a:pPr rtl="0">
              <a:spcBef>
                <a:spcPts val="0"/>
              </a:spcBef>
              <a:buNone/>
            </a:pPr>
            <a:r>
              <a:rPr lang="sr" sz="1700" dirty="0" smtClean="0">
                <a:solidFill>
                  <a:srgbClr val="00FF00"/>
                </a:solidFill>
              </a:rPr>
              <a:t>ЛЕУКЕМИЈА - рак крви</a:t>
            </a:r>
          </a:p>
          <a:p>
            <a:pPr rtl="0">
              <a:spcBef>
                <a:spcPts val="0"/>
              </a:spcBef>
              <a:buNone/>
            </a:pPr>
            <a:r>
              <a:rPr lang="sr" sz="1700" dirty="0" smtClean="0">
                <a:solidFill>
                  <a:srgbClr val="00FF00"/>
                </a:solidFill>
              </a:rPr>
              <a:t>ЛИГАМЕНТИ- делови скелета који повезују кости</a:t>
            </a:r>
          </a:p>
          <a:p>
            <a:pPr rtl="0">
              <a:spcBef>
                <a:spcPts val="0"/>
              </a:spcBef>
              <a:buNone/>
            </a:pPr>
            <a:r>
              <a:rPr lang="sr" sz="1700" dirty="0" smtClean="0">
                <a:solidFill>
                  <a:srgbClr val="00FF00"/>
                </a:solidFill>
              </a:rPr>
              <a:t>ЛИЗОЗОМИ- органеле у којима се одвија ћелијско “варење” </a:t>
            </a:r>
          </a:p>
          <a:p>
            <a:pPr rtl="0">
              <a:spcBef>
                <a:spcPts val="0"/>
              </a:spcBef>
              <a:buNone/>
            </a:pPr>
            <a:r>
              <a:rPr lang="sr" sz="1700" dirty="0" smtClean="0">
                <a:solidFill>
                  <a:srgbClr val="00FF00"/>
                </a:solidFill>
              </a:rPr>
              <a:t>ЛИКВОР - мождано- мождинска течност</a:t>
            </a:r>
          </a:p>
          <a:p>
            <a:pPr rtl="0">
              <a:spcBef>
                <a:spcPts val="0"/>
              </a:spcBef>
              <a:buNone/>
            </a:pPr>
            <a:r>
              <a:rPr lang="sr" sz="1700" dirty="0" smtClean="0">
                <a:solidFill>
                  <a:srgbClr val="00FF00"/>
                </a:solidFill>
              </a:rPr>
              <a:t>ЛИМФА - ткивна течност </a:t>
            </a:r>
          </a:p>
          <a:p>
            <a:pPr>
              <a:spcBef>
                <a:spcPts val="0"/>
              </a:spcBef>
              <a:buNone/>
            </a:pPr>
            <a:r>
              <a:rPr lang="sr-Cyrl-RS" sz="1700" dirty="0" smtClean="0">
                <a:solidFill>
                  <a:srgbClr val="FF0000"/>
                </a:solidFill>
              </a:rPr>
              <a:t>ЛЕВАК</a:t>
            </a:r>
            <a:r>
              <a:rPr lang="sr" sz="1700" dirty="0" smtClean="0">
                <a:solidFill>
                  <a:srgbClr val="FF0000"/>
                </a:solidFill>
              </a:rPr>
              <a:t>-</a:t>
            </a:r>
            <a:r>
              <a:rPr lang="sr-Cyrl-RS" sz="1700" dirty="0" smtClean="0">
                <a:solidFill>
                  <a:srgbClr val="FF0000"/>
                </a:solidFill>
              </a:rPr>
              <a:t>мишићни орган главоножаца који служи за кретање на млазни погон  </a:t>
            </a:r>
            <a:endParaRPr lang="sr" sz="17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cut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sr"/>
              <a:t>Х</a:t>
            </a:r>
          </a:p>
        </p:txBody>
      </p:sp>
      <p:sp>
        <p:nvSpPr>
          <p:cNvPr id="65" name="Shape 65"/>
          <p:cNvSpPr txBox="1">
            <a:spLocks noGrp="1"/>
          </p:cNvSpPr>
          <p:nvPr>
            <p:ph type="body" idx="1"/>
          </p:nvPr>
        </p:nvSpPr>
        <p:spPr>
          <a:xfrm>
            <a:off x="8733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sr" sz="2000" dirty="0"/>
              <a:t>ХЕТЕРОТРОФИ-организми који користе готову </a:t>
            </a:r>
            <a:r>
              <a:rPr lang="sr" sz="1700" dirty="0"/>
              <a:t>храну</a:t>
            </a:r>
          </a:p>
          <a:p>
            <a:pPr rtl="0">
              <a:spcBef>
                <a:spcPts val="0"/>
              </a:spcBef>
              <a:buNone/>
            </a:pPr>
            <a:r>
              <a:rPr lang="sr" sz="2000" dirty="0"/>
              <a:t>ХРОМАТИН-наследни материјал у једру</a:t>
            </a:r>
          </a:p>
          <a:p>
            <a:pPr>
              <a:spcBef>
                <a:spcPts val="0"/>
              </a:spcBef>
              <a:buNone/>
            </a:pPr>
            <a:r>
              <a:rPr lang="sr" sz="2000" dirty="0"/>
              <a:t>ХЛОРОПЛАСТ-ћелијска органела биљне ћелије (садржи хлорофил) у којој се врши </a:t>
            </a:r>
            <a:r>
              <a:rPr lang="sr" sz="1700" dirty="0"/>
              <a:t>фотосинтеза</a:t>
            </a:r>
          </a:p>
        </p:txBody>
      </p:sp>
    </p:spTree>
  </p:cSld>
  <p:clrMapOvr>
    <a:masterClrMapping/>
  </p:clrMapOvr>
  <p:transition spd="slow">
    <p:cut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sr"/>
              <a:t>М</a:t>
            </a:r>
          </a:p>
        </p:txBody>
      </p:sp>
      <p:sp>
        <p:nvSpPr>
          <p:cNvPr id="137" name="Shape 137"/>
          <p:cNvSpPr txBox="1">
            <a:spLocks noGrp="1"/>
          </p:cNvSpPr>
          <p:nvPr>
            <p:ph type="body" idx="1"/>
          </p:nvPr>
        </p:nvSpPr>
        <p:spPr>
          <a:xfrm>
            <a:off x="0" y="1189876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sr" sz="2000" dirty="0">
                <a:solidFill>
                  <a:srgbClr val="00FF00"/>
                </a:solidFill>
              </a:rPr>
              <a:t>МЕЈОЗА - деоба током које настају јајне ћелије</a:t>
            </a:r>
          </a:p>
          <a:p>
            <a:pPr rtl="0">
              <a:spcBef>
                <a:spcPts val="0"/>
              </a:spcBef>
              <a:buNone/>
            </a:pPr>
            <a:r>
              <a:rPr lang="sr" sz="2000" dirty="0">
                <a:solidFill>
                  <a:srgbClr val="00FF00"/>
                </a:solidFill>
              </a:rPr>
              <a:t>МИТОЗА - ћелијска деоба телесних ћелија</a:t>
            </a:r>
          </a:p>
          <a:p>
            <a:pPr rtl="0">
              <a:spcBef>
                <a:spcPts val="0"/>
              </a:spcBef>
              <a:buNone/>
            </a:pPr>
            <a:r>
              <a:rPr lang="sr" sz="2000" dirty="0">
                <a:solidFill>
                  <a:srgbClr val="00FF00"/>
                </a:solidFill>
              </a:rPr>
              <a:t>МИТОХОНДРИЈЕ - органеле у којима се одвија процес ћелијског дисања</a:t>
            </a:r>
          </a:p>
          <a:p>
            <a:pPr rtl="0">
              <a:spcBef>
                <a:spcPts val="0"/>
              </a:spcBef>
              <a:buNone/>
            </a:pPr>
            <a:r>
              <a:rPr lang="sr" sz="2000" dirty="0">
                <a:solidFill>
                  <a:srgbClr val="00FF00"/>
                </a:solidFill>
              </a:rPr>
              <a:t>МИОФИБРИЛИ - специфичне беланчевине у мишићним ћелијама</a:t>
            </a:r>
          </a:p>
          <a:p>
            <a:pPr rtl="0">
              <a:spcBef>
                <a:spcPts val="0"/>
              </a:spcBef>
              <a:buNone/>
            </a:pPr>
            <a:endParaRPr sz="2000" dirty="0">
              <a:solidFill>
                <a:srgbClr val="00FF00"/>
              </a:solidFill>
            </a:endParaRPr>
          </a:p>
          <a:p>
            <a:pPr>
              <a:spcBef>
                <a:spcPts val="0"/>
              </a:spcBef>
              <a:buNone/>
            </a:pPr>
            <a:r>
              <a:rPr lang="sr" sz="2000" dirty="0">
                <a:solidFill>
                  <a:srgbClr val="FF0000"/>
                </a:solidFill>
              </a:rPr>
              <a:t>МАЛАРИЈА-болест коју преноси дизентерична амеба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sr"/>
              <a:t>А</a:t>
            </a:r>
          </a:p>
        </p:txBody>
      </p:sp>
      <p:sp>
        <p:nvSpPr>
          <p:cNvPr id="47" name="Shape 47"/>
          <p:cNvSpPr txBox="1">
            <a:spLocks noGrp="1"/>
          </p:cNvSpPr>
          <p:nvPr>
            <p:ph type="body" idx="1"/>
          </p:nvPr>
        </p:nvSpPr>
        <p:spPr>
          <a:xfrm>
            <a:off x="486525" y="1123425"/>
            <a:ext cx="8229600" cy="4020075"/>
          </a:xfrm>
          <a:prstGeom prst="rect">
            <a:avLst/>
          </a:prstGeom>
          <a:ln w="9525" cap="flat">
            <a:solidFill>
              <a:srgbClr val="CC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sr" sz="1700" dirty="0"/>
              <a:t>АУТОТРОФИ-организми који сами стварају храну</a:t>
            </a:r>
          </a:p>
          <a:p>
            <a:pPr rtl="0">
              <a:spcBef>
                <a:spcPts val="0"/>
              </a:spcBef>
              <a:buNone/>
            </a:pPr>
            <a:r>
              <a:rPr lang="sr" sz="1700" dirty="0"/>
              <a:t>АНТРОПОЛОГИЈА-биолошка дисциплина која проучава човека</a:t>
            </a:r>
          </a:p>
          <a:p>
            <a:pPr rtl="0">
              <a:spcBef>
                <a:spcPts val="0"/>
              </a:spcBef>
              <a:buNone/>
            </a:pPr>
            <a:r>
              <a:rPr lang="sr" sz="1700" dirty="0"/>
              <a:t>АДВЕНТИВНИ КОРЕНОВИ-коренови који не настају из коренка клице,него из стабла или листа</a:t>
            </a:r>
          </a:p>
          <a:p>
            <a:pPr rtl="0">
              <a:spcBef>
                <a:spcPts val="0"/>
              </a:spcBef>
              <a:buNone/>
            </a:pPr>
            <a:r>
              <a:rPr lang="sr" sz="1700" dirty="0">
                <a:solidFill>
                  <a:srgbClr val="00FF00"/>
                </a:solidFill>
              </a:rPr>
              <a:t>АДРЕНАЛИН- хормон сржи надбубрежних жлезда </a:t>
            </a:r>
          </a:p>
          <a:p>
            <a:pPr rtl="0">
              <a:spcBef>
                <a:spcPts val="0"/>
              </a:spcBef>
              <a:buNone/>
            </a:pPr>
            <a:r>
              <a:rPr lang="sr" sz="1700" dirty="0">
                <a:solidFill>
                  <a:srgbClr val="00FF00"/>
                </a:solidFill>
              </a:rPr>
              <a:t>АКСОН ( неурит ) - дуги наставак нервне ћелије </a:t>
            </a:r>
          </a:p>
          <a:p>
            <a:pPr rtl="0">
              <a:spcBef>
                <a:spcPts val="0"/>
              </a:spcBef>
              <a:buNone/>
            </a:pPr>
            <a:r>
              <a:rPr lang="sr" sz="1700" dirty="0">
                <a:solidFill>
                  <a:srgbClr val="00FF00"/>
                </a:solidFill>
              </a:rPr>
              <a:t>АЛВЕОЛЕ - плућни мехурићи </a:t>
            </a:r>
          </a:p>
          <a:p>
            <a:pPr rtl="0">
              <a:spcBef>
                <a:spcPts val="0"/>
              </a:spcBef>
              <a:buNone/>
            </a:pPr>
            <a:r>
              <a:rPr lang="sr" sz="1700" dirty="0">
                <a:solidFill>
                  <a:srgbClr val="00FF00"/>
                </a:solidFill>
              </a:rPr>
              <a:t>АНТИГЕНИ - вируси, бактерије или друга страна тела у организму човека која изазивају болести </a:t>
            </a:r>
          </a:p>
          <a:p>
            <a:pPr rtl="0">
              <a:spcBef>
                <a:spcPts val="0"/>
              </a:spcBef>
              <a:buNone/>
            </a:pPr>
            <a:r>
              <a:rPr lang="sr" sz="1700" dirty="0">
                <a:solidFill>
                  <a:srgbClr val="00FF00"/>
                </a:solidFill>
              </a:rPr>
              <a:t>АНТИТЕЛА- беланчевине које стварају лимфоцити и имају одбрамбену улогу </a:t>
            </a:r>
          </a:p>
          <a:p>
            <a:pPr rtl="0">
              <a:spcBef>
                <a:spcPts val="0"/>
              </a:spcBef>
              <a:buNone/>
            </a:pPr>
            <a:r>
              <a:rPr lang="sr" sz="1700" dirty="0">
                <a:solidFill>
                  <a:srgbClr val="FF0000"/>
                </a:solidFill>
              </a:rPr>
              <a:t>ATOЛИ-посебан вид коралних острва у облику прстена унутар којих је морска вода</a:t>
            </a:r>
          </a:p>
          <a:p>
            <a:pPr rtl="0">
              <a:spcBef>
                <a:spcPts val="0"/>
              </a:spcBef>
              <a:buNone/>
            </a:pPr>
            <a:endParaRPr sz="1700" dirty="0">
              <a:solidFill>
                <a:srgbClr val="00FF00"/>
              </a:solidFill>
            </a:endParaRPr>
          </a:p>
          <a:p>
            <a:pPr>
              <a:spcBef>
                <a:spcPts val="0"/>
              </a:spcBef>
              <a:buNone/>
            </a:pPr>
            <a:endParaRPr sz="1700" dirty="0"/>
          </a:p>
        </p:txBody>
      </p:sp>
    </p:spTree>
  </p:cSld>
  <p:clrMapOvr>
    <a:masterClrMapping/>
  </p:clrMapOvr>
  <p:transition spd="slow">
    <p:cut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hape 142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sr"/>
              <a:t>Н</a:t>
            </a:r>
          </a:p>
        </p:txBody>
      </p:sp>
      <p:sp>
        <p:nvSpPr>
          <p:cNvPr id="143" name="Shape 143"/>
          <p:cNvSpPr txBox="1">
            <a:spLocks noGrp="1"/>
          </p:cNvSpPr>
          <p:nvPr>
            <p:ph type="body" idx="1"/>
          </p:nvPr>
        </p:nvSpPr>
        <p:spPr>
          <a:xfrm>
            <a:off x="251717" y="1230973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sr" sz="1700" dirty="0" smtClean="0">
                <a:solidFill>
                  <a:srgbClr val="00FF00"/>
                </a:solidFill>
              </a:rPr>
              <a:t>НЕФРОН- </a:t>
            </a:r>
            <a:r>
              <a:rPr lang="sr" sz="1700" dirty="0">
                <a:solidFill>
                  <a:srgbClr val="00FF00"/>
                </a:solidFill>
              </a:rPr>
              <a:t>основна јединица грађе и функције бубрега </a:t>
            </a:r>
          </a:p>
          <a:p>
            <a:r>
              <a:rPr lang="sr" sz="1700" dirty="0">
                <a:solidFill>
                  <a:srgbClr val="00FF00"/>
                </a:solidFill>
              </a:rPr>
              <a:t>НЕУРОН (нервна ћелија ) - основна градивна и функционална јединица нервног система</a:t>
            </a:r>
          </a:p>
          <a:p>
            <a:pPr>
              <a:spcBef>
                <a:spcPts val="0"/>
              </a:spcBef>
              <a:buNone/>
            </a:pPr>
            <a:endParaRPr sz="1700" dirty="0">
              <a:solidFill>
                <a:srgbClr val="00FF00"/>
              </a:solidFill>
            </a:endParaRPr>
          </a:p>
        </p:txBody>
      </p:sp>
    </p:spTree>
  </p:cSld>
  <p:clrMapOvr>
    <a:masterClrMapping/>
  </p:clrMapOvr>
  <p:transition spd="slow">
    <p:cut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sr"/>
              <a:t>О</a:t>
            </a:r>
          </a:p>
        </p:txBody>
      </p:sp>
      <p:sp>
        <p:nvSpPr>
          <p:cNvPr id="149" name="Shape 149"/>
          <p:cNvSpPr txBox="1">
            <a:spLocks noGrp="1"/>
          </p:cNvSpPr>
          <p:nvPr>
            <p:ph type="body" idx="1"/>
          </p:nvPr>
        </p:nvSpPr>
        <p:spPr>
          <a:xfrm>
            <a:off x="118153" y="1241246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sr" sz="1700" dirty="0">
                <a:solidFill>
                  <a:srgbClr val="00FF00"/>
                </a:solidFill>
              </a:rPr>
              <a:t>ОВУЛАЦИЈА - ослобађање зреле јајне ћелије у јајовод</a:t>
            </a:r>
          </a:p>
          <a:p>
            <a:pPr rtl="0">
              <a:spcBef>
                <a:spcPts val="0"/>
              </a:spcBef>
              <a:buNone/>
            </a:pPr>
            <a:r>
              <a:rPr lang="sr" sz="1700" dirty="0">
                <a:solidFill>
                  <a:srgbClr val="00FF00"/>
                </a:solidFill>
              </a:rPr>
              <a:t>ОСЕИН- беланчевина која даје костима еластичност </a:t>
            </a:r>
          </a:p>
          <a:p>
            <a:pPr rtl="0">
              <a:spcBef>
                <a:spcPts val="0"/>
              </a:spcBef>
              <a:buNone/>
            </a:pPr>
            <a:r>
              <a:rPr lang="sr" sz="1700" dirty="0">
                <a:solidFill>
                  <a:srgbClr val="00FF00"/>
                </a:solidFill>
              </a:rPr>
              <a:t>ОПЛОЂЕЊЕ - процес спајања јајне ћелије и сперматозоида</a:t>
            </a:r>
          </a:p>
          <a:p>
            <a:pPr>
              <a:spcBef>
                <a:spcPts val="0"/>
              </a:spcBef>
              <a:buNone/>
            </a:pPr>
            <a:endParaRPr sz="17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cut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Shape 154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sr"/>
              <a:t>П</a:t>
            </a:r>
          </a:p>
        </p:txBody>
      </p:sp>
      <p:sp>
        <p:nvSpPr>
          <p:cNvPr id="155" name="Shape 155"/>
          <p:cNvSpPr txBox="1">
            <a:spLocks noGrp="1"/>
          </p:cNvSpPr>
          <p:nvPr>
            <p:ph type="body" idx="1"/>
          </p:nvPr>
        </p:nvSpPr>
        <p:spPr>
          <a:xfrm>
            <a:off x="138701" y="1138505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sr" sz="1700" dirty="0">
                <a:solidFill>
                  <a:srgbClr val="00FF00"/>
                </a:solidFill>
              </a:rPr>
              <a:t>ПАРАСИМПАТИКУС - део аутономног нервног система </a:t>
            </a:r>
          </a:p>
          <a:p>
            <a:pPr rtl="0">
              <a:spcBef>
                <a:spcPts val="0"/>
              </a:spcBef>
              <a:buNone/>
            </a:pPr>
            <a:r>
              <a:rPr lang="sr" sz="1700" dirty="0">
                <a:solidFill>
                  <a:srgbClr val="00FF00"/>
                </a:solidFill>
              </a:rPr>
              <a:t>ПОСТЕЉИЦА - орган изграђен од ткива мајке и ембриона преко кога плод остварује везу са мајком </a:t>
            </a:r>
          </a:p>
          <a:p>
            <a:pPr rtl="0">
              <a:spcBef>
                <a:spcPts val="0"/>
              </a:spcBef>
              <a:buNone/>
            </a:pPr>
            <a:r>
              <a:rPr lang="sr" sz="1700" dirty="0">
                <a:solidFill>
                  <a:srgbClr val="00FF00"/>
                </a:solidFill>
              </a:rPr>
              <a:t>ПРОГЕСТЕРОН - женски полни хормон</a:t>
            </a:r>
          </a:p>
          <a:p>
            <a:pPr rtl="0">
              <a:spcBef>
                <a:spcPts val="0"/>
              </a:spcBef>
              <a:buNone/>
            </a:pPr>
            <a:r>
              <a:rPr lang="sr" sz="1700" dirty="0">
                <a:solidFill>
                  <a:srgbClr val="00FF00"/>
                </a:solidFill>
              </a:rPr>
              <a:t>ПУЛС- број откуцаја срца у једном минуту </a:t>
            </a:r>
          </a:p>
          <a:p>
            <a:pPr rtl="0">
              <a:spcBef>
                <a:spcPts val="0"/>
              </a:spcBef>
              <a:buNone/>
            </a:pPr>
            <a:r>
              <a:rPr lang="sr" sz="1700" dirty="0">
                <a:solidFill>
                  <a:srgbClr val="00FF00"/>
                </a:solidFill>
              </a:rPr>
              <a:t>ПУПЧАНА ВРПЦА- повезује ембрион са постељицом</a:t>
            </a:r>
          </a:p>
          <a:p>
            <a:pPr>
              <a:spcBef>
                <a:spcPts val="0"/>
              </a:spcBef>
              <a:buNone/>
            </a:pPr>
            <a:r>
              <a:rPr lang="sr" sz="1700" dirty="0">
                <a:solidFill>
                  <a:srgbClr val="FF0000"/>
                </a:solidFill>
              </a:rPr>
              <a:t>ПАРАЗИТИ-организми узимају готову храну из живих организама</a:t>
            </a:r>
          </a:p>
        </p:txBody>
      </p:sp>
    </p:spTree>
  </p:cSld>
  <p:clrMapOvr>
    <a:masterClrMapping/>
  </p:clrMapOvr>
  <p:transition spd="slow">
    <p:cut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hape 160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sr"/>
              <a:t>Р </a:t>
            </a:r>
          </a:p>
        </p:txBody>
      </p:sp>
      <p:sp>
        <p:nvSpPr>
          <p:cNvPr id="161" name="Shape 161"/>
          <p:cNvSpPr txBox="1">
            <a:spLocks noGrp="1"/>
          </p:cNvSpPr>
          <p:nvPr>
            <p:ph type="body" idx="1"/>
          </p:nvPr>
        </p:nvSpPr>
        <p:spPr>
          <a:xfrm>
            <a:off x="0" y="1189876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sr" sz="1700" dirty="0">
                <a:solidFill>
                  <a:srgbClr val="00FF00"/>
                </a:solidFill>
              </a:rPr>
              <a:t>РЕСОРПЦИЈА - упијање хране из танког црева преко цревних ресица </a:t>
            </a:r>
          </a:p>
          <a:p>
            <a:pPr rtl="0">
              <a:spcBef>
                <a:spcPts val="0"/>
              </a:spcBef>
              <a:buNone/>
            </a:pPr>
            <a:r>
              <a:rPr lang="sr" sz="1700" dirty="0">
                <a:solidFill>
                  <a:srgbClr val="00FF00"/>
                </a:solidFill>
              </a:rPr>
              <a:t>РЕЦЕПТОР - пријемник дражи </a:t>
            </a:r>
          </a:p>
          <a:p>
            <a:pPr rtl="0">
              <a:spcBef>
                <a:spcPts val="0"/>
              </a:spcBef>
              <a:buNone/>
            </a:pPr>
            <a:r>
              <a:rPr lang="sr" sz="1700" dirty="0">
                <a:solidFill>
                  <a:srgbClr val="00FF00"/>
                </a:solidFill>
              </a:rPr>
              <a:t>РИБОЗОМИ - органеле којима се стварају беланчевине ( протеини ) </a:t>
            </a:r>
          </a:p>
          <a:p>
            <a:pPr>
              <a:spcBef>
                <a:spcPts val="0"/>
              </a:spcBef>
              <a:buNone/>
            </a:pPr>
            <a:endParaRPr sz="1700" dirty="0">
              <a:solidFill>
                <a:srgbClr val="00FF00"/>
              </a:solidFill>
            </a:endParaRPr>
          </a:p>
        </p:txBody>
      </p:sp>
    </p:spTree>
  </p:cSld>
  <p:clrMapOvr>
    <a:masterClrMapping/>
  </p:clrMapOvr>
  <p:transition spd="slow">
    <p:cut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sr"/>
              <a:t>С</a:t>
            </a:r>
          </a:p>
        </p:txBody>
      </p:sp>
      <p:sp>
        <p:nvSpPr>
          <p:cNvPr id="77" name="Shape 77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sr" sz="2000" dirty="0"/>
              <a:t>СПИРИЛИ-спиралне бактерије</a:t>
            </a:r>
          </a:p>
          <a:p>
            <a:pPr rtl="0">
              <a:spcBef>
                <a:spcPts val="0"/>
              </a:spcBef>
              <a:buNone/>
            </a:pPr>
            <a:r>
              <a:rPr lang="sr" sz="2000" dirty="0"/>
              <a:t>САПРОТРОФ-организам који се храни угинулим деловима биљака и животиња</a:t>
            </a:r>
          </a:p>
          <a:p>
            <a:pPr>
              <a:spcBef>
                <a:spcPts val="0"/>
              </a:spcBef>
              <a:buNone/>
            </a:pPr>
            <a:r>
              <a:rPr lang="sr" sz="2000" dirty="0"/>
              <a:t>СИМБИОЗА-заједница два организма у којој оба имају корист</a:t>
            </a:r>
          </a:p>
        </p:txBody>
      </p:sp>
    </p:spTree>
  </p:cSld>
  <p:clrMapOvr>
    <a:masterClrMapping/>
  </p:clrMapOvr>
  <p:transition spd="slow">
    <p:cut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Shape 184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sr-Latn-RS" dirty="0" smtClean="0"/>
              <a:t>C</a:t>
            </a:r>
            <a:endParaRPr dirty="0"/>
          </a:p>
        </p:txBody>
      </p:sp>
      <p:sp>
        <p:nvSpPr>
          <p:cNvPr id="185" name="Shape 185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sr" sz="1700" dirty="0">
                <a:solidFill>
                  <a:srgbClr val="00FF00"/>
                </a:solidFill>
              </a:rPr>
              <a:t>СЕМЕНИЦИ ( ТЕСТИСИ)- мушке полне жлезде</a:t>
            </a:r>
          </a:p>
          <a:p>
            <a:pPr rtl="0">
              <a:spcBef>
                <a:spcPts val="0"/>
              </a:spcBef>
              <a:buNone/>
            </a:pPr>
            <a:r>
              <a:rPr lang="sr" sz="1700" dirty="0">
                <a:solidFill>
                  <a:srgbClr val="00FF00"/>
                </a:solidFill>
              </a:rPr>
              <a:t>СИНАПСА- место преласка надражаја са једне на другу нервну ћелију</a:t>
            </a:r>
          </a:p>
          <a:p>
            <a:pPr>
              <a:spcBef>
                <a:spcPts val="0"/>
              </a:spcBef>
              <a:buNone/>
            </a:pPr>
            <a:r>
              <a:rPr lang="sr" sz="1700" dirty="0">
                <a:solidFill>
                  <a:srgbClr val="00FF00"/>
                </a:solidFill>
              </a:rPr>
              <a:t>СПЕРМАТОЗОИДИ- мушке полне ћелије</a:t>
            </a:r>
          </a:p>
        </p:txBody>
      </p:sp>
    </p:spTree>
  </p:cSld>
  <p:clrMapOvr>
    <a:masterClrMapping/>
  </p:clrMapOvr>
  <p:transition spd="slow">
    <p:cut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Shape 172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sr-Latn-RS" dirty="0"/>
              <a:t>T</a:t>
            </a:r>
            <a:endParaRPr dirty="0"/>
          </a:p>
        </p:txBody>
      </p:sp>
      <p:sp>
        <p:nvSpPr>
          <p:cNvPr id="173" name="Shape 173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sr" sz="1700" dirty="0">
                <a:solidFill>
                  <a:srgbClr val="00FF00"/>
                </a:solidFill>
              </a:rPr>
              <a:t>ТЕСТОСТЕРОН- мушки полни хормон</a:t>
            </a:r>
          </a:p>
          <a:p>
            <a:pPr rtl="0">
              <a:spcBef>
                <a:spcPts val="0"/>
              </a:spcBef>
              <a:buNone/>
            </a:pPr>
            <a:r>
              <a:rPr lang="sr" sz="1700" dirty="0">
                <a:solidFill>
                  <a:srgbClr val="00FF00"/>
                </a:solidFill>
              </a:rPr>
              <a:t>ТЕТИВЕ- еластична везивна влакна која неке мишиће везују за кости</a:t>
            </a:r>
          </a:p>
          <a:p>
            <a:pPr rtl="0">
              <a:spcBef>
                <a:spcPts val="0"/>
              </a:spcBef>
              <a:buNone/>
            </a:pPr>
            <a:r>
              <a:rPr lang="sr" sz="1700" dirty="0">
                <a:solidFill>
                  <a:srgbClr val="00FF00"/>
                </a:solidFill>
              </a:rPr>
              <a:t>ТРОМБОЦИТИ- крвне плочице</a:t>
            </a:r>
          </a:p>
          <a:p>
            <a:pPr>
              <a:spcBef>
                <a:spcPts val="0"/>
              </a:spcBef>
              <a:buNone/>
            </a:pPr>
            <a:r>
              <a:rPr lang="sr" sz="1700" dirty="0">
                <a:solidFill>
                  <a:srgbClr val="00FF00"/>
                </a:solidFill>
              </a:rPr>
              <a:t>ТРОМБ- крвни угрушак</a:t>
            </a:r>
          </a:p>
        </p:txBody>
      </p:sp>
    </p:spTree>
  </p:cSld>
  <p:clrMapOvr>
    <a:masterClrMapping/>
  </p:clrMapOvr>
  <p:transition spd="slow">
    <p:cut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sr"/>
              <a:t>Ф</a:t>
            </a:r>
          </a:p>
        </p:txBody>
      </p:sp>
      <p:sp>
        <p:nvSpPr>
          <p:cNvPr id="71" name="Shape 71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dirty="0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Shape 178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sr-Latn-RS" dirty="0" smtClean="0"/>
              <a:t>X</a:t>
            </a:r>
            <a:endParaRPr dirty="0"/>
          </a:p>
        </p:txBody>
      </p:sp>
      <p:sp>
        <p:nvSpPr>
          <p:cNvPr id="179" name="Shape 179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sr" sz="1700" dirty="0">
                <a:solidFill>
                  <a:srgbClr val="00FF00"/>
                </a:solidFill>
              </a:rPr>
              <a:t>ХЕМОФИЛИЈА- немогућност згрушавања крви</a:t>
            </a:r>
          </a:p>
          <a:p>
            <a:pPr rtl="0">
              <a:spcBef>
                <a:spcPts val="0"/>
              </a:spcBef>
              <a:buNone/>
            </a:pPr>
            <a:r>
              <a:rPr lang="sr" sz="1700" dirty="0">
                <a:solidFill>
                  <a:srgbClr val="00FF00"/>
                </a:solidFill>
              </a:rPr>
              <a:t>ХИПОФИЗА- мождана жлезда, најважнија жлезда са унутрашњим лучењем</a:t>
            </a:r>
          </a:p>
          <a:p>
            <a:pPr rtl="0">
              <a:spcBef>
                <a:spcPts val="0"/>
              </a:spcBef>
              <a:buNone/>
            </a:pPr>
            <a:r>
              <a:rPr lang="sr" sz="1700" dirty="0">
                <a:solidFill>
                  <a:srgbClr val="00FF00"/>
                </a:solidFill>
              </a:rPr>
              <a:t>ХРОМАТИН- наследни материјал у </a:t>
            </a:r>
            <a:r>
              <a:rPr lang="sr" sz="1700" dirty="0" smtClean="0">
                <a:solidFill>
                  <a:srgbClr val="00FF00"/>
                </a:solidFill>
              </a:rPr>
              <a:t>једру</a:t>
            </a:r>
            <a:endParaRPr lang="sr" sz="1700" dirty="0">
              <a:solidFill>
                <a:srgbClr val="00FF00"/>
              </a:solidFill>
            </a:endParaRPr>
          </a:p>
        </p:txBody>
      </p:sp>
    </p:spTree>
  </p:cSld>
  <p:clrMapOvr>
    <a:masterClrMapping/>
  </p:clrMapOvr>
  <p:transition spd="slow">
    <p:cut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Shape 16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sr"/>
              <a:t>Ц</a:t>
            </a:r>
          </a:p>
        </p:txBody>
      </p:sp>
      <p:sp>
        <p:nvSpPr>
          <p:cNvPr id="167" name="Shape 167"/>
          <p:cNvSpPr txBox="1">
            <a:spLocks noGrp="1"/>
          </p:cNvSpPr>
          <p:nvPr>
            <p:ph type="body" idx="1"/>
          </p:nvPr>
        </p:nvSpPr>
        <p:spPr>
          <a:xfrm>
            <a:off x="0" y="1230972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sr" sz="1700" dirty="0">
                <a:solidFill>
                  <a:srgbClr val="FF0000"/>
                </a:solidFill>
              </a:rPr>
              <a:t>ЦИСТА-заштитна опна у коју улази амеба</a:t>
            </a:r>
          </a:p>
          <a:p>
            <a:pPr lvl="0">
              <a:buClr>
                <a:srgbClr val="000000"/>
              </a:buClr>
            </a:pPr>
            <a:r>
              <a:rPr lang="sr" sz="1700" dirty="0">
                <a:solidFill>
                  <a:srgbClr val="00FF00"/>
                </a:solidFill>
              </a:rPr>
              <a:t>ЦЕНТРИОЛА- органела која има улогу у деоби ћелија</a:t>
            </a:r>
          </a:p>
          <a:p>
            <a:pPr>
              <a:spcBef>
                <a:spcPts val="0"/>
              </a:spcBef>
              <a:buNone/>
            </a:pPr>
            <a:endParaRPr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sr"/>
              <a:t>Б</a:t>
            </a:r>
          </a:p>
        </p:txBody>
      </p:sp>
      <p:sp>
        <p:nvSpPr>
          <p:cNvPr id="53" name="Shape 53"/>
          <p:cNvSpPr txBox="1">
            <a:spLocks noGrp="1"/>
          </p:cNvSpPr>
          <p:nvPr>
            <p:ph type="body" idx="1"/>
          </p:nvPr>
        </p:nvSpPr>
        <p:spPr>
          <a:xfrm>
            <a:off x="457200" y="1156200"/>
            <a:ext cx="8647800" cy="75065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sr" sz="1700" dirty="0"/>
              <a:t>БОТАНИКА-биолошка дисциплина која проучава биљке</a:t>
            </a:r>
          </a:p>
          <a:p>
            <a:pPr rtl="0">
              <a:spcBef>
                <a:spcPts val="0"/>
              </a:spcBef>
              <a:buNone/>
            </a:pPr>
            <a:r>
              <a:rPr lang="sr" sz="1700" dirty="0"/>
              <a:t>БАЦИЛИ-штапићасте бактерије</a:t>
            </a:r>
          </a:p>
          <a:p>
            <a:pPr rtl="0">
              <a:spcBef>
                <a:spcPts val="0"/>
              </a:spcBef>
              <a:buNone/>
            </a:pPr>
            <a:r>
              <a:rPr lang="sr" sz="1700" dirty="0">
                <a:solidFill>
                  <a:srgbClr val="FF0000"/>
                </a:solidFill>
              </a:rPr>
              <a:t>БОЛЕСТ СПАВАЊА-болест коју преноси бичар трипанозома</a:t>
            </a:r>
          </a:p>
          <a:p>
            <a:pPr rtl="0">
              <a:spcBef>
                <a:spcPts val="0"/>
              </a:spcBef>
              <a:buNone/>
            </a:pPr>
            <a:r>
              <a:rPr lang="sr" sz="1700" dirty="0">
                <a:solidFill>
                  <a:srgbClr val="FF0000"/>
                </a:solidFill>
              </a:rPr>
              <a:t>БОБИЦА-врста ларве из које се развија пантљичара</a:t>
            </a:r>
          </a:p>
          <a:p>
            <a:pPr rtl="0">
              <a:spcBef>
                <a:spcPts val="0"/>
              </a:spcBef>
              <a:buNone/>
            </a:pPr>
            <a:r>
              <a:rPr lang="sr" sz="1700" dirty="0">
                <a:solidFill>
                  <a:srgbClr val="FF0000"/>
                </a:solidFill>
              </a:rPr>
              <a:t>БОЧНА ЛИНИЈА-специјално чуло риба у којим се налазе чулне ћелије помоћу којих рибе осећају и најмања струјања воде</a:t>
            </a:r>
          </a:p>
          <a:p>
            <a:pPr rtl="0">
              <a:spcBef>
                <a:spcPts val="0"/>
              </a:spcBef>
              <a:buNone/>
            </a:pPr>
            <a:r>
              <a:rPr lang="sr" sz="1700" dirty="0">
                <a:solidFill>
                  <a:srgbClr val="FF0000"/>
                </a:solidFill>
              </a:rPr>
              <a:t>БУБАЦ-мишићни желудац код птица </a:t>
            </a:r>
          </a:p>
          <a:p>
            <a:pPr rtl="0">
              <a:spcBef>
                <a:spcPts val="0"/>
              </a:spcBef>
              <a:buNone/>
            </a:pPr>
            <a:r>
              <a:rPr lang="sr" sz="1700" dirty="0">
                <a:solidFill>
                  <a:srgbClr val="FF0000"/>
                </a:solidFill>
              </a:rPr>
              <a:t>БУБРЕЗИ-органи за излучивање штетних супстанца</a:t>
            </a:r>
          </a:p>
          <a:p>
            <a:pPr rtl="0">
              <a:spcBef>
                <a:spcPts val="0"/>
              </a:spcBef>
              <a:buNone/>
            </a:pPr>
            <a:r>
              <a:rPr lang="sr" sz="1700" dirty="0">
                <a:solidFill>
                  <a:srgbClr val="FF0000"/>
                </a:solidFill>
              </a:rPr>
              <a:t>БИОДИВЕРЗИТЕТ-укупна разноврсност живих бића</a:t>
            </a:r>
          </a:p>
          <a:p>
            <a:pPr>
              <a:spcBef>
                <a:spcPts val="0"/>
              </a:spcBef>
              <a:buNone/>
            </a:pPr>
            <a:endParaRPr dirty="0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sr"/>
              <a:t>В</a:t>
            </a:r>
          </a:p>
        </p:txBody>
      </p:sp>
      <p:sp>
        <p:nvSpPr>
          <p:cNvPr id="83" name="Shape 83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sr" sz="1700" dirty="0"/>
              <a:t>ВАКУОЛА-ћелијска органела биљних ћелија која садржи воду и хранљиве супстанце</a:t>
            </a:r>
          </a:p>
          <a:p>
            <a:pPr rtl="0">
              <a:spcBef>
                <a:spcPts val="0"/>
              </a:spcBef>
              <a:buNone/>
            </a:pPr>
            <a:r>
              <a:rPr lang="sr" sz="1700" dirty="0"/>
              <a:t>ВАКЦИНЕ-супстанце које се уносе у организам да би се створила отпорност на болести</a:t>
            </a:r>
          </a:p>
          <a:p>
            <a:pPr rtl="0">
              <a:spcBef>
                <a:spcPts val="0"/>
              </a:spcBef>
              <a:buNone/>
            </a:pPr>
            <a:r>
              <a:rPr lang="sr" sz="1700" dirty="0"/>
              <a:t>ВЕГЕТАТИВНИ БИЉНИ ОРГАНИ-корен,стабло и лист (омогућавају исхрану и развој биљке)</a:t>
            </a:r>
          </a:p>
          <a:p>
            <a:pPr rtl="0">
              <a:spcBef>
                <a:spcPts val="0"/>
              </a:spcBef>
              <a:buNone/>
            </a:pPr>
            <a:r>
              <a:rPr lang="sr" sz="1700" dirty="0">
                <a:solidFill>
                  <a:srgbClr val="00FF00"/>
                </a:solidFill>
              </a:rPr>
              <a:t>ВЕНЕ- крвни судови који доводе крв обогаћену угљен-диоксидом из тела у срце</a:t>
            </a:r>
          </a:p>
          <a:p>
            <a:pPr rtl="0">
              <a:spcBef>
                <a:spcPts val="0"/>
              </a:spcBef>
              <a:buNone/>
            </a:pPr>
            <a:r>
              <a:rPr lang="sr" sz="1700" dirty="0">
                <a:solidFill>
                  <a:srgbClr val="FF0000"/>
                </a:solidFill>
              </a:rPr>
              <a:t>ВОЛВОКС-колонијални бичаcar</a:t>
            </a:r>
          </a:p>
          <a:p>
            <a:pPr rtl="0">
              <a:spcBef>
                <a:spcPts val="0"/>
              </a:spcBef>
              <a:buNone/>
            </a:pPr>
            <a:r>
              <a:rPr lang="sr-Cyrl-RS" sz="1700" dirty="0" smtClean="0">
                <a:solidFill>
                  <a:srgbClr val="FF0000"/>
                </a:solidFill>
              </a:rPr>
              <a:t>ВАЗДУШНЕ КЕСЕ</a:t>
            </a:r>
            <a:r>
              <a:rPr lang="sr" sz="1700" dirty="0" smtClean="0">
                <a:solidFill>
                  <a:srgbClr val="FF0000"/>
                </a:solidFill>
              </a:rPr>
              <a:t>-</a:t>
            </a:r>
            <a:r>
              <a:rPr lang="sr-Cyrl-RS" sz="1700" dirty="0" smtClean="0">
                <a:solidFill>
                  <a:srgbClr val="FF0000"/>
                </a:solidFill>
              </a:rPr>
              <a:t>шупљине испуњене </a:t>
            </a:r>
            <a:r>
              <a:rPr lang="sr-Cyrl-RS" sz="1700" dirty="0" err="1" smtClean="0">
                <a:solidFill>
                  <a:srgbClr val="FF0000"/>
                </a:solidFill>
              </a:rPr>
              <a:t>баздухом</a:t>
            </a:r>
            <a:r>
              <a:rPr lang="sr-Cyrl-RS" sz="1700" dirty="0">
                <a:solidFill>
                  <a:srgbClr val="FF0000"/>
                </a:solidFill>
              </a:rPr>
              <a:t> </a:t>
            </a:r>
            <a:r>
              <a:rPr lang="sr-Cyrl-RS" sz="1700" dirty="0" smtClean="0">
                <a:solidFill>
                  <a:srgbClr val="FF0000"/>
                </a:solidFill>
              </a:rPr>
              <a:t>имају улогу д олакшавају лет птице</a:t>
            </a:r>
            <a:endParaRPr lang="sr" sz="1700" dirty="0">
              <a:solidFill>
                <a:srgbClr val="FF0000"/>
              </a:solidFill>
            </a:endParaRPr>
          </a:p>
          <a:p>
            <a:pPr rtl="0">
              <a:spcBef>
                <a:spcPts val="0"/>
              </a:spcBef>
              <a:buNone/>
            </a:pPr>
            <a:r>
              <a:rPr lang="sr-Cyrl-RS" sz="1700" dirty="0" smtClean="0">
                <a:solidFill>
                  <a:srgbClr val="FF0000"/>
                </a:solidFill>
              </a:rPr>
              <a:t>ВОДЕНЕ НОЖИЦЕ</a:t>
            </a:r>
            <a:r>
              <a:rPr lang="sr" sz="1700" dirty="0" smtClean="0">
                <a:solidFill>
                  <a:srgbClr val="FF0000"/>
                </a:solidFill>
              </a:rPr>
              <a:t>-</a:t>
            </a:r>
            <a:r>
              <a:rPr lang="sr-Cyrl-RS" sz="1700" dirty="0" smtClean="0">
                <a:solidFill>
                  <a:srgbClr val="FF0000"/>
                </a:solidFill>
              </a:rPr>
              <a:t>цевасти израштаји</a:t>
            </a:r>
            <a:endParaRPr lang="sr" sz="1700" dirty="0">
              <a:solidFill>
                <a:srgbClr val="FF0000"/>
              </a:solidFill>
            </a:endParaRPr>
          </a:p>
          <a:p>
            <a:pPr rtl="0">
              <a:spcBef>
                <a:spcPts val="0"/>
              </a:spcBef>
              <a:buNone/>
            </a:pPr>
            <a:r>
              <a:rPr lang="sr-Cyrl-RS" sz="1700" dirty="0" smtClean="0">
                <a:solidFill>
                  <a:srgbClr val="FF0000"/>
                </a:solidFill>
              </a:rPr>
              <a:t>ВРПЧАСТ НЕРВНИ СИТЕМ</a:t>
            </a:r>
            <a:r>
              <a:rPr lang="sr" sz="1700" dirty="0" smtClean="0">
                <a:solidFill>
                  <a:srgbClr val="FF0000"/>
                </a:solidFill>
              </a:rPr>
              <a:t>- </a:t>
            </a:r>
            <a:r>
              <a:rPr lang="sr-Cyrl-RS" sz="1700" dirty="0" smtClean="0">
                <a:solidFill>
                  <a:srgbClr val="FF0000"/>
                </a:solidFill>
              </a:rPr>
              <a:t>тип нервног система</a:t>
            </a:r>
            <a:r>
              <a:rPr lang="sr" sz="1700" dirty="0" smtClean="0">
                <a:solidFill>
                  <a:srgbClr val="FF0000"/>
                </a:solidFill>
              </a:rPr>
              <a:t> </a:t>
            </a:r>
            <a:r>
              <a:rPr lang="sr-Cyrl-RS" sz="1700" dirty="0" smtClean="0">
                <a:solidFill>
                  <a:srgbClr val="FF0000"/>
                </a:solidFill>
              </a:rPr>
              <a:t>кога граде 2 </a:t>
            </a:r>
            <a:r>
              <a:rPr lang="sr-Cyrl-RS" sz="1700" dirty="0" err="1" smtClean="0">
                <a:solidFill>
                  <a:srgbClr val="FF0000"/>
                </a:solidFill>
              </a:rPr>
              <a:t>главене</a:t>
            </a:r>
            <a:r>
              <a:rPr lang="sr-Cyrl-RS" sz="1700" dirty="0" smtClean="0">
                <a:solidFill>
                  <a:srgbClr val="FF0000"/>
                </a:solidFill>
              </a:rPr>
              <a:t> и 2 нервне </a:t>
            </a:r>
            <a:r>
              <a:rPr lang="sr-Cyrl-RS" sz="1700" dirty="0" err="1" smtClean="0">
                <a:solidFill>
                  <a:srgbClr val="FF0000"/>
                </a:solidFill>
              </a:rPr>
              <a:t>брпце</a:t>
            </a:r>
            <a:r>
              <a:rPr lang="sr-Cyrl-RS" sz="1700" dirty="0" smtClean="0">
                <a:solidFill>
                  <a:srgbClr val="FF0000"/>
                </a:solidFill>
              </a:rPr>
              <a:t> које се пружају дуж тела</a:t>
            </a:r>
            <a:r>
              <a:rPr lang="sr" sz="1700" dirty="0" smtClean="0">
                <a:solidFill>
                  <a:srgbClr val="FF0000"/>
                </a:solidFill>
              </a:rPr>
              <a:t> </a:t>
            </a:r>
            <a:endParaRPr lang="sr-Cyrl-RS" sz="1700" dirty="0">
              <a:solidFill>
                <a:srgbClr val="FF0000"/>
              </a:solidFill>
            </a:endParaRPr>
          </a:p>
          <a:p>
            <a:pPr rtl="0">
              <a:spcBef>
                <a:spcPts val="0"/>
              </a:spcBef>
              <a:buNone/>
            </a:pPr>
            <a:r>
              <a:rPr lang="sr-Cyrl-RS" sz="1700" dirty="0" smtClean="0">
                <a:solidFill>
                  <a:srgbClr val="FF0000"/>
                </a:solidFill>
              </a:rPr>
              <a:t>ВРСТА</a:t>
            </a:r>
            <a:r>
              <a:rPr lang="sr-Cyrl-RS" sz="1700" dirty="0" smtClean="0">
                <a:solidFill>
                  <a:srgbClr val="FF0000"/>
                </a:solidFill>
              </a:rPr>
              <a:t>-скуп јединки које имају способност размножавања</a:t>
            </a:r>
            <a:r>
              <a:rPr lang="sr" sz="1700" dirty="0" smtClean="0">
                <a:solidFill>
                  <a:srgbClr val="FF0000"/>
                </a:solidFill>
              </a:rPr>
              <a:t> </a:t>
            </a:r>
            <a:r>
              <a:rPr lang="sr-Cyrl-RS" sz="1700" dirty="0" smtClean="0">
                <a:solidFill>
                  <a:srgbClr val="FF0000"/>
                </a:solidFill>
              </a:rPr>
              <a:t>и остављањ</a:t>
            </a:r>
            <a:r>
              <a:rPr lang="sr-Cyrl-RS" sz="1700" dirty="0" smtClean="0">
                <a:solidFill>
                  <a:srgbClr val="FF0000"/>
                </a:solidFill>
              </a:rPr>
              <a:t>а плодног потомства</a:t>
            </a:r>
            <a:endParaRPr lang="sr" sz="1700" dirty="0">
              <a:solidFill>
                <a:srgbClr val="FF0000"/>
              </a:solidFill>
            </a:endParaRPr>
          </a:p>
          <a:p>
            <a:pPr>
              <a:spcBef>
                <a:spcPts val="0"/>
              </a:spcBef>
              <a:buNone/>
            </a:pPr>
            <a:endParaRPr sz="2000" dirty="0">
              <a:solidFill>
                <a:srgbClr val="00FF00"/>
              </a:solidFill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sr"/>
              <a:t>В</a:t>
            </a:r>
          </a:p>
        </p:txBody>
      </p:sp>
      <p:sp>
        <p:nvSpPr>
          <p:cNvPr id="59" name="Shape 59"/>
          <p:cNvSpPr txBox="1">
            <a:spLocks noGrp="1"/>
          </p:cNvSpPr>
          <p:nvPr>
            <p:ph type="body" idx="1"/>
          </p:nvPr>
        </p:nvSpPr>
        <p:spPr>
          <a:xfrm>
            <a:off x="41096" y="1200150"/>
            <a:ext cx="9061807" cy="394335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sr" sz="2000" dirty="0">
                <a:solidFill>
                  <a:srgbClr val="FF0000"/>
                </a:solidFill>
              </a:rPr>
              <a:t>ВАЗДУШНЕ КЕСЕ-шупљине испуњене ваздухом,имају улогу да олакшавају лет птица</a:t>
            </a:r>
          </a:p>
          <a:p>
            <a:pPr rtl="0">
              <a:spcBef>
                <a:spcPts val="0"/>
              </a:spcBef>
              <a:buNone/>
            </a:pPr>
            <a:r>
              <a:rPr lang="sr" sz="2000" dirty="0">
                <a:solidFill>
                  <a:srgbClr val="FF0000"/>
                </a:solidFill>
              </a:rPr>
              <a:t>ВОДЕНЕ НОЖИЦЕ-цевасти израштаји који служе за кретање бодљокошцима</a:t>
            </a:r>
          </a:p>
          <a:p>
            <a:pPr>
              <a:spcBef>
                <a:spcPts val="0"/>
              </a:spcBef>
              <a:buNone/>
            </a:pPr>
            <a:r>
              <a:rPr lang="sr" sz="2000" dirty="0">
                <a:solidFill>
                  <a:srgbClr val="FF0000"/>
                </a:solidFill>
              </a:rPr>
              <a:t>ВРПЧАСТ НЕРВНИ СИСТЕМ-тип нервног система </a:t>
            </a:r>
            <a:r>
              <a:rPr lang="sr" sz="2000" dirty="0" smtClean="0">
                <a:solidFill>
                  <a:srgbClr val="FF0000"/>
                </a:solidFill>
              </a:rPr>
              <a:t>грађeн </a:t>
            </a:r>
            <a:r>
              <a:rPr lang="sr" sz="2000" dirty="0">
                <a:solidFill>
                  <a:srgbClr val="FF0000"/>
                </a:solidFill>
              </a:rPr>
              <a:t>од две главне ганглије и две нервне врпце које се пружају дуж </a:t>
            </a:r>
            <a:r>
              <a:rPr lang="sr" sz="1700" dirty="0">
                <a:solidFill>
                  <a:srgbClr val="FF0000"/>
                </a:solidFill>
              </a:rPr>
              <a:t>тела</a:t>
            </a:r>
            <a:r>
              <a:rPr lang="sr" sz="2000" dirty="0">
                <a:solidFill>
                  <a:srgbClr val="FF0000"/>
                </a:solidFill>
              </a:rPr>
              <a:t>  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>
            <a:spLocks noGrp="1"/>
          </p:cNvSpPr>
          <p:nvPr>
            <p:ph type="title"/>
          </p:nvPr>
        </p:nvSpPr>
        <p:spPr>
          <a:xfrm>
            <a:off x="457200" y="195704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sr"/>
              <a:t>Г</a:t>
            </a:r>
          </a:p>
        </p:txBody>
      </p:sp>
      <p:sp>
        <p:nvSpPr>
          <p:cNvPr id="89" name="Shape 89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sr" sz="1700" dirty="0">
                <a:solidFill>
                  <a:srgbClr val="00FF00"/>
                </a:solidFill>
              </a:rPr>
              <a:t>ГЕНИ- делови ДНК који преносе наследне информације са родитеља на потомке </a:t>
            </a:r>
          </a:p>
          <a:p>
            <a:pPr rtl="0">
              <a:spcBef>
                <a:spcPts val="0"/>
              </a:spcBef>
              <a:buNone/>
            </a:pPr>
            <a:r>
              <a:rPr lang="sr" sz="1700" dirty="0">
                <a:solidFill>
                  <a:srgbClr val="00FF00"/>
                </a:solidFill>
              </a:rPr>
              <a:t>ГОЛЏИЈЕВ АПАРАТ- ћелијска органела која има улогу у процесу секреције </a:t>
            </a:r>
            <a:r>
              <a:rPr lang="sr" sz="1700" dirty="0" smtClean="0">
                <a:solidFill>
                  <a:srgbClr val="00FF00"/>
                </a:solidFill>
              </a:rPr>
              <a:t>супцтанце</a:t>
            </a:r>
            <a:endParaRPr lang="sr-Cyrl-RS" sz="1700" dirty="0" smtClean="0">
              <a:solidFill>
                <a:srgbClr val="00FF00"/>
              </a:solidFill>
            </a:endParaRPr>
          </a:p>
          <a:p>
            <a:pPr rtl="0">
              <a:spcBef>
                <a:spcPts val="0"/>
              </a:spcBef>
              <a:buNone/>
            </a:pPr>
            <a:r>
              <a:rPr lang="sr-Cyrl-RS" sz="1700" dirty="0" smtClean="0">
                <a:solidFill>
                  <a:srgbClr val="FF0000"/>
                </a:solidFill>
              </a:rPr>
              <a:t>ГАНГЛИОНАРНИ НЕРВНИ СИСТЕМ-тип нервног система који је изграђен од неколико пари ганглија</a:t>
            </a:r>
            <a:r>
              <a:rPr lang="sr" sz="1700" dirty="0" smtClean="0">
                <a:solidFill>
                  <a:srgbClr val="FF0000"/>
                </a:solidFill>
              </a:rPr>
              <a:t> </a:t>
            </a:r>
            <a:endParaRPr lang="sr" sz="17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sr"/>
              <a:t>Д</a:t>
            </a:r>
          </a:p>
        </p:txBody>
      </p:sp>
      <p:sp>
        <p:nvSpPr>
          <p:cNvPr id="95" name="Shape 95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sr" sz="1700" dirty="0">
                <a:solidFill>
                  <a:srgbClr val="00FF00"/>
                </a:solidFill>
              </a:rPr>
              <a:t>ДНК ( дезоксирибонуклеинска киселина ) - сложени молекул изграђен од два дуга, међусобно повезана, спирално увијена ланца</a:t>
            </a:r>
          </a:p>
          <a:p>
            <a:pPr rtl="0">
              <a:spcBef>
                <a:spcPts val="0"/>
              </a:spcBef>
              <a:buNone/>
            </a:pPr>
            <a:r>
              <a:rPr lang="sr" sz="1700" dirty="0">
                <a:solidFill>
                  <a:srgbClr val="FF0000"/>
                </a:solidFill>
              </a:rPr>
              <a:t>ДИЗЕНТЕРИЈА-болест коју преноси дизентерична амеба</a:t>
            </a:r>
          </a:p>
          <a:p>
            <a:pPr rtl="0">
              <a:spcBef>
                <a:spcPts val="0"/>
              </a:spcBef>
              <a:buNone/>
            </a:pPr>
            <a:r>
              <a:rPr lang="sr-Cyrl-RS" sz="1700" dirty="0" smtClean="0">
                <a:solidFill>
                  <a:srgbClr val="FF0000"/>
                </a:solidFill>
              </a:rPr>
              <a:t>ДВОБОЧНА СИМЕТРИЈА ТЕЛА</a:t>
            </a:r>
            <a:r>
              <a:rPr lang="sr" sz="1700" dirty="0" smtClean="0">
                <a:solidFill>
                  <a:srgbClr val="FF0000"/>
                </a:solidFill>
              </a:rPr>
              <a:t>-</a:t>
            </a:r>
            <a:r>
              <a:rPr lang="sr-Cyrl-RS" sz="1700" dirty="0" smtClean="0">
                <a:solidFill>
                  <a:srgbClr val="FF0000"/>
                </a:solidFill>
              </a:rPr>
              <a:t>симетрија код које се тело једном</a:t>
            </a:r>
            <a:r>
              <a:rPr lang="sr-Cyrl-RS" sz="1700" dirty="0">
                <a:solidFill>
                  <a:srgbClr val="FF0000"/>
                </a:solidFill>
              </a:rPr>
              <a:t> </a:t>
            </a:r>
            <a:r>
              <a:rPr lang="sr-Cyrl-RS" sz="1700" dirty="0" smtClean="0">
                <a:solidFill>
                  <a:srgbClr val="FF0000"/>
                </a:solidFill>
              </a:rPr>
              <a:t>уздужном равном може поделити на 2 једнака дела</a:t>
            </a:r>
            <a:endParaRPr lang="sr" sz="1700" dirty="0">
              <a:solidFill>
                <a:srgbClr val="FF0000"/>
              </a:solidFill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r-Cyrl-RS" sz="2000" b="1" dirty="0">
                <a:solidFill>
                  <a:srgbClr val="2E74B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ДВОДОМЕ БИЉКЕ-</a:t>
            </a:r>
            <a:r>
              <a:rPr lang="sr-Cyrl-RS" sz="1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биљке које имају само мушке или женске цветове</a:t>
            </a: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r-Cyrl-RS" sz="2000" b="1" dirty="0">
                <a:solidFill>
                  <a:srgbClr val="2E74B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ДВОПОЛНИ ЦВЕТОВИ-</a:t>
            </a:r>
            <a:r>
              <a:rPr lang="sr-Cyrl-RS" sz="18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биљке које имају и прашник и тучак</a:t>
            </a: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r-Cyrl-RS" sz="2000" b="1" dirty="0">
                <a:solidFill>
                  <a:srgbClr val="2E74B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ДИКОТИЛЕДОНЕ БИЉКЕ-</a:t>
            </a:r>
            <a:r>
              <a:rPr lang="sr-Cyrl-RS" sz="1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биљке које имају два </a:t>
            </a:r>
            <a:r>
              <a:rPr lang="sr-Cyrl-RS" sz="1800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клицина</a:t>
            </a:r>
            <a:r>
              <a:rPr lang="sr-Cyrl-RS" sz="1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листића у семену</a:t>
            </a: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r-Cyrl-RS" sz="2000" b="1" dirty="0">
                <a:solidFill>
                  <a:srgbClr val="2E74B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ДРВЕНАСТЕ БИЉКЕ-</a:t>
            </a:r>
            <a:r>
              <a:rPr lang="sr-Cyrl-RS" sz="1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биљке које имају </a:t>
            </a:r>
            <a:r>
              <a:rPr lang="sr-Cyrl-RS" sz="1800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мрко,чврсто,одрвенело</a:t>
            </a:r>
            <a:r>
              <a:rPr lang="sr-Cyrl-RS" sz="1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r-Cyrl-RS" sz="1800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стабло;у</a:t>
            </a:r>
            <a:r>
              <a:rPr lang="sr-Cyrl-RS" sz="1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њих спадају </a:t>
            </a:r>
            <a:r>
              <a:rPr lang="sr-Cyrl-RS" sz="1800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дрвеће,жбуње</a:t>
            </a:r>
            <a:r>
              <a:rPr lang="sr-Cyrl-RS" sz="1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и </a:t>
            </a:r>
            <a:r>
              <a:rPr lang="sr-Cyrl-RS" sz="18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лијане</a:t>
            </a: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r-Cyrl-RS" sz="2000" b="1" dirty="0">
                <a:solidFill>
                  <a:srgbClr val="2E74B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ДРВО-</a:t>
            </a:r>
            <a:r>
              <a:rPr lang="sr-Cyrl-RS" sz="18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тип дрвенастог стабла на коме се разликује </a:t>
            </a:r>
            <a:r>
              <a:rPr lang="sr-Cyrl-RS" sz="1800" b="1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негранати</a:t>
            </a:r>
            <a:r>
              <a:rPr lang="sr-Cyrl-RS" sz="18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део-дебло и гранати део-крошња која се налази високо изнад земље</a:t>
            </a: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  <a:buNone/>
            </a:pPr>
            <a:endParaRPr sz="1700" dirty="0">
              <a:solidFill>
                <a:srgbClr val="00FF00"/>
              </a:solidFill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>
              <a:lnSpc>
                <a:spcPct val="107000"/>
              </a:lnSpc>
              <a:spcAft>
                <a:spcPts val="800"/>
              </a:spcAft>
              <a:buClr>
                <a:srgbClr val="000000"/>
              </a:buClr>
              <a:tabLst>
                <a:tab pos="2400300" algn="l"/>
              </a:tabLst>
            </a:pPr>
            <a:r>
              <a:rPr lang="sr-Cyrl-RS" sz="2000" b="1" dirty="0">
                <a:solidFill>
                  <a:srgbClr val="4472C4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ДНК-</a:t>
            </a:r>
            <a:r>
              <a:rPr lang="sr-Cyrl-RS" sz="2000" b="1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дезокси</a:t>
            </a:r>
            <a:r>
              <a:rPr lang="sr-Cyrl-RS" sz="20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r-Cyrl-RS" sz="2000" b="1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рибонуклеинска</a:t>
            </a:r>
            <a:r>
              <a:rPr lang="sr-Cyrl-RS" sz="20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r-Cyrl-RS" sz="2000" b="1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киселина,основа</a:t>
            </a:r>
            <a:r>
              <a:rPr lang="sr-Cyrl-RS" sz="20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наследног материјала</a:t>
            </a:r>
            <a:endParaRPr lang="en-US" sz="12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  <a:spcAft>
                <a:spcPts val="800"/>
              </a:spcAft>
              <a:buClr>
                <a:srgbClr val="000000"/>
              </a:buClr>
              <a:tabLst>
                <a:tab pos="2400300" algn="l"/>
              </a:tabLst>
            </a:pPr>
            <a:r>
              <a:rPr lang="sr-Cyrl-RS" sz="2000" b="1" dirty="0">
                <a:solidFill>
                  <a:srgbClr val="4472C4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ДЛАКА-</a:t>
            </a:r>
            <a:r>
              <a:rPr lang="sr-Cyrl-RS" sz="20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орган </a:t>
            </a:r>
            <a:r>
              <a:rPr lang="sr-Cyrl-RS" sz="2000" b="1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коже,настаје</a:t>
            </a:r>
            <a:r>
              <a:rPr lang="sr-Cyrl-RS" sz="20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од живих ћелија покожице и састоји се од два </a:t>
            </a:r>
            <a:r>
              <a:rPr lang="sr-Cyrl-RS" sz="2000" b="1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дела:корена</a:t>
            </a:r>
            <a:r>
              <a:rPr lang="sr-Cyrl-RS" sz="20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длаке и стабла длаке</a:t>
            </a:r>
            <a:r>
              <a:rPr lang="sr-Latn-RS" sz="18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endParaRPr lang="en-US" sz="12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  <a:spcAft>
                <a:spcPts val="800"/>
              </a:spcAft>
              <a:buClr>
                <a:srgbClr val="000000"/>
              </a:buClr>
            </a:pPr>
            <a:r>
              <a:rPr lang="sr-Cyrl-RS" sz="2000" b="1" dirty="0">
                <a:solidFill>
                  <a:srgbClr val="4472C4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ДЕНДРИТИ-</a:t>
            </a:r>
            <a:r>
              <a:rPr lang="sr-Cyrl-RS" sz="20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кратки наставци нервних ћелија који заједно са телом ћелије граде сиву масу</a:t>
            </a:r>
            <a:endParaRPr lang="en-US" sz="12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  <a:spcAft>
                <a:spcPts val="800"/>
              </a:spcAft>
              <a:buClr>
                <a:srgbClr val="000000"/>
              </a:buClr>
            </a:pPr>
            <a:r>
              <a:rPr lang="sr-Cyrl-RS" sz="2000" b="1" dirty="0">
                <a:solidFill>
                  <a:srgbClr val="4472C4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ДРАЖИ-</a:t>
            </a:r>
            <a:r>
              <a:rPr lang="sr-Cyrl-RS" sz="20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утицаји из спољашње средине</a:t>
            </a:r>
            <a:endParaRPr lang="en-US" sz="12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  <a:spcAft>
                <a:spcPts val="800"/>
              </a:spcAft>
              <a:buClr>
                <a:srgbClr val="000000"/>
              </a:buClr>
            </a:pPr>
            <a:r>
              <a:rPr lang="sr-Cyrl-RS" sz="2000" b="1" dirty="0">
                <a:solidFill>
                  <a:srgbClr val="4472C4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ДЕЧЈА ПАРАЛИЗА-</a:t>
            </a:r>
            <a:r>
              <a:rPr lang="sr-Cyrl-RS" sz="20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заразно обољење проузроковано </a:t>
            </a:r>
            <a:r>
              <a:rPr lang="sr-Cyrl-RS" sz="2000" b="1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вирусом,захвата</a:t>
            </a:r>
            <a:r>
              <a:rPr lang="sr-Cyrl-RS" sz="20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мождане опне и нервно </a:t>
            </a:r>
            <a:r>
              <a:rPr lang="sr-Cyrl-RS" sz="2000" b="1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ткиво,последице</a:t>
            </a:r>
            <a:r>
              <a:rPr lang="sr-Cyrl-RS" sz="20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су трајна одузетост неких делова тела </a:t>
            </a:r>
            <a:endParaRPr lang="en-US" sz="12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90401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r-Cyrl-RS" sz="2000" dirty="0">
                <a:solidFill>
                  <a:srgbClr val="4472C4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ДУШЕВНЕ БОЛЕСТИ-</a:t>
            </a:r>
            <a:r>
              <a:rPr lang="sr-Cyrl-R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настају из различитих узрока и одликују се неуобичајеном реакцијом нервног система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sr-Cyrl-RS" sz="2000" dirty="0">
                <a:solidFill>
                  <a:srgbClr val="4472C4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ДИЈАБЕТЕС-</a:t>
            </a:r>
            <a:r>
              <a:rPr lang="sr-Cyrl-R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шећерна </a:t>
            </a:r>
            <a:r>
              <a:rPr lang="sr-Cyrl-RS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болест,настаје</a:t>
            </a:r>
            <a:r>
              <a:rPr lang="sr-Cyrl-R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смањеним лучењем </a:t>
            </a:r>
            <a:r>
              <a:rPr lang="sr-Cyrl-RS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инсулина,хормона</a:t>
            </a:r>
            <a:r>
              <a:rPr lang="sr-Cyrl-R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r-Cyrl-RS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панкреаса,симптоми:осећај</a:t>
            </a:r>
            <a:r>
              <a:rPr lang="sr-Cyrl-R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жеђи и </a:t>
            </a:r>
            <a:r>
              <a:rPr lang="sr-Cyrl-RS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глади,излучивање</a:t>
            </a:r>
            <a:r>
              <a:rPr lang="sr-Cyrl-R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велике количине мокраће и </a:t>
            </a:r>
            <a:r>
              <a:rPr lang="sr-Cyrl-RS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губљењ</a:t>
            </a:r>
            <a:r>
              <a:rPr lang="sr-Cyrl-R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телесне масе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sr-Cyrl-RS" sz="2000" dirty="0">
                <a:solidFill>
                  <a:srgbClr val="4472C4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ДУЖИЦА-</a:t>
            </a:r>
            <a:r>
              <a:rPr lang="sr-Cyrl-R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садржи мишиће који доводе до ширења или сужавања зенице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sr-Cyrl-RS" sz="2000" dirty="0">
                <a:solidFill>
                  <a:srgbClr val="4472C4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ДАЛЕКОВИДОСТ-</a:t>
            </a:r>
            <a:r>
              <a:rPr lang="sr-Cyrl-R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мана ока кад се јасно виде само </a:t>
            </a:r>
            <a:r>
              <a:rPr lang="sr-Cyrl-RS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удалјени</a:t>
            </a:r>
            <a:r>
              <a:rPr lang="sr-Cyrl-R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r-Cyrl-RS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предмети,зраци</a:t>
            </a:r>
            <a:r>
              <a:rPr lang="sr-Cyrl-R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у оку се секу иза мрежњаче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sr-Cyrl-R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r-Cyrl-RS" sz="44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9796130"/>
      </p:ext>
    </p:extLst>
  </p:cSld>
  <p:clrMapOvr>
    <a:masterClrMapping/>
  </p:clrMapOvr>
</p:sld>
</file>

<file path=ppt/theme/theme1.xml><?xml version="1.0" encoding="utf-8"?>
<a:theme xmlns:a="http://schemas.openxmlformats.org/drawingml/2006/main" name="biz">
  <a:themeElements>
    <a:clrScheme name="Custom 233">
      <a:dk1>
        <a:srgbClr val="000000"/>
      </a:dk1>
      <a:lt1>
        <a:srgbClr val="FFFFFF"/>
      </a:lt1>
      <a:dk2>
        <a:srgbClr val="2388DB"/>
      </a:dk2>
      <a:lt2>
        <a:srgbClr val="BBD7F8"/>
      </a:lt2>
      <a:accent1>
        <a:srgbClr val="80B606"/>
      </a:accent1>
      <a:accent2>
        <a:srgbClr val="E29F1D"/>
      </a:accent2>
      <a:accent3>
        <a:srgbClr val="1D6FB2"/>
      </a:accent3>
      <a:accent4>
        <a:srgbClr val="3FAC98"/>
      </a:accent4>
      <a:accent5>
        <a:srgbClr val="5B57BB"/>
      </a:accent5>
      <a:accent6>
        <a:srgbClr val="D1505E"/>
      </a:accent6>
      <a:hlink>
        <a:srgbClr val="185DA2"/>
      </a:hlink>
      <a:folHlink>
        <a:srgbClr val="00487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1107</Words>
  <Application>Microsoft Office PowerPoint</Application>
  <PresentationFormat>On-screen Show (16:9)</PresentationFormat>
  <Paragraphs>151</Paragraphs>
  <Slides>29</Slides>
  <Notes>25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3" baseType="lpstr">
      <vt:lpstr>Arial</vt:lpstr>
      <vt:lpstr>Calibri</vt:lpstr>
      <vt:lpstr>Times New Roman</vt:lpstr>
      <vt:lpstr>biz</vt:lpstr>
      <vt:lpstr>БИОЛОШКИ РЕЧНИК</vt:lpstr>
      <vt:lpstr>А</vt:lpstr>
      <vt:lpstr>Б</vt:lpstr>
      <vt:lpstr>В</vt:lpstr>
      <vt:lpstr>В</vt:lpstr>
      <vt:lpstr>Г</vt:lpstr>
      <vt:lpstr>Д</vt:lpstr>
      <vt:lpstr>PowerPoint Presentation</vt:lpstr>
      <vt:lpstr>PowerPoint Presentation</vt:lpstr>
      <vt:lpstr>Е</vt:lpstr>
      <vt:lpstr>PowerPoint Presentation</vt:lpstr>
      <vt:lpstr>PowerPoint Presentation</vt:lpstr>
      <vt:lpstr>З</vt:lpstr>
      <vt:lpstr>И </vt:lpstr>
      <vt:lpstr>Ј</vt:lpstr>
      <vt:lpstr>К </vt:lpstr>
      <vt:lpstr>Л </vt:lpstr>
      <vt:lpstr>Х</vt:lpstr>
      <vt:lpstr>М</vt:lpstr>
      <vt:lpstr>Н</vt:lpstr>
      <vt:lpstr>О</vt:lpstr>
      <vt:lpstr>П</vt:lpstr>
      <vt:lpstr>Р </vt:lpstr>
      <vt:lpstr>С</vt:lpstr>
      <vt:lpstr>C</vt:lpstr>
      <vt:lpstr>T</vt:lpstr>
      <vt:lpstr>Ф</vt:lpstr>
      <vt:lpstr>X</vt:lpstr>
      <vt:lpstr>Ц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БИОЛОШКИ РЕЧНИК</dc:title>
  <cp:lastModifiedBy>NastavnikBiologije</cp:lastModifiedBy>
  <cp:revision>13</cp:revision>
  <dcterms:modified xsi:type="dcterms:W3CDTF">2015-05-19T08:42:24Z</dcterms:modified>
</cp:coreProperties>
</file>